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3" r:id="rId2"/>
    <p:sldId id="266" r:id="rId3"/>
    <p:sldId id="276" r:id="rId4"/>
    <p:sldId id="289" r:id="rId5"/>
    <p:sldId id="290" r:id="rId6"/>
    <p:sldId id="292" r:id="rId7"/>
    <p:sldId id="293" r:id="rId8"/>
    <p:sldId id="288" r:id="rId9"/>
    <p:sldId id="291" r:id="rId10"/>
    <p:sldId id="295" r:id="rId11"/>
    <p:sldId id="298" r:id="rId12"/>
    <p:sldId id="300" r:id="rId13"/>
    <p:sldId id="299" r:id="rId14"/>
    <p:sldId id="302" r:id="rId15"/>
    <p:sldId id="296" r:id="rId16"/>
    <p:sldId id="303" r:id="rId17"/>
    <p:sldId id="301" r:id="rId18"/>
    <p:sldId id="304" r:id="rId19"/>
    <p:sldId id="305" r:id="rId20"/>
    <p:sldId id="294" r:id="rId21"/>
    <p:sldId id="297" r:id="rId22"/>
    <p:sldId id="286" r:id="rId23"/>
  </p:sldIdLst>
  <p:sldSz cx="12192000" cy="6858000"/>
  <p:notesSz cx="6858000" cy="9144000"/>
  <p:embeddedFontLst>
    <p:embeddedFont>
      <p:font typeface="華康中特圓體" panose="020F0809000000000000" pitchFamily="49" charset="-120"/>
      <p:regular r:id="rId25"/>
    </p:embeddedFont>
    <p:embeddedFont>
      <p:font typeface="微軟正黑體" panose="020B0604030504040204" pitchFamily="34" charset="-120"/>
      <p:regular r:id="rId26"/>
      <p:bold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3D4"/>
    <a:srgbClr val="FF626C"/>
    <a:srgbClr val="0084FF"/>
    <a:srgbClr val="F0F2F5"/>
    <a:srgbClr val="FFB9BE"/>
    <a:srgbClr val="010101"/>
    <a:srgbClr val="00456B"/>
    <a:srgbClr val="FFC73E"/>
    <a:srgbClr val="60A8AF"/>
    <a:srgbClr val="B3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424" autoAdjust="0"/>
  </p:normalViewPr>
  <p:slideViewPr>
    <p:cSldViewPr snapToGrid="0" showGuides="1">
      <p:cViewPr varScale="1">
        <p:scale>
          <a:sx n="64" d="100"/>
          <a:sy n="64" d="100"/>
        </p:scale>
        <p:origin x="668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09A9-601B-407D-BB72-5AD9D6B75078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8E57-AF26-4FA1-B576-B58FC88565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1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60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0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6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凡走過必留下痕跡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0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影片連節：</a:t>
            </a:r>
            <a:r>
              <a:rPr lang="en-US" altLang="zh-TW" dirty="0" smtClean="0"/>
              <a:t>https://www.youtube.com/watch?v=2dDV9TZSQxU&amp;t=3s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2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影片連結：</a:t>
            </a:r>
            <a:r>
              <a:rPr lang="en-US" altLang="zh-TW" dirty="0" smtClean="0"/>
              <a:t>https://www.youtube.com/watch?v=HkblzPc3zg4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61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8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E36C7F1-6C00-4850-BBD3-E2708CA8A36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BB73022-E843-4B58-8CAE-72943EF2BA4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6DD138FA-3C37-42AF-8AF2-84E223662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515440" y="-2202731"/>
            <a:ext cx="7034120" cy="11163542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82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E9DDF95-C13C-4C2F-98FA-BA6DF0A643F6}"/>
              </a:ext>
            </a:extLst>
          </p:cNvPr>
          <p:cNvSpPr/>
          <p:nvPr userDrawn="1"/>
        </p:nvSpPr>
        <p:spPr>
          <a:xfrm>
            <a:off x="0" y="0"/>
            <a:ext cx="3645927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AAD9E68-964B-476D-BD2F-D973751F83F0}"/>
              </a:ext>
            </a:extLst>
          </p:cNvPr>
          <p:cNvSpPr/>
          <p:nvPr userDrawn="1"/>
        </p:nvSpPr>
        <p:spPr>
          <a:xfrm>
            <a:off x="3645927" y="0"/>
            <a:ext cx="8546073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12">
            <a:extLst>
              <a:ext uri="{FF2B5EF4-FFF2-40B4-BE49-F238E27FC236}">
                <a16:creationId xmlns:a16="http://schemas.microsoft.com/office/drawing/2014/main" xmlns="" id="{2392C822-3930-40D4-A6E1-218B19530898}"/>
              </a:ext>
            </a:extLst>
          </p:cNvPr>
          <p:cNvSpPr/>
          <p:nvPr userDrawn="1"/>
        </p:nvSpPr>
        <p:spPr>
          <a:xfrm>
            <a:off x="3645927" y="191067"/>
            <a:ext cx="8336523" cy="6480628"/>
          </a:xfrm>
          <a:prstGeom prst="roundRect">
            <a:avLst>
              <a:gd name="adj" fmla="val 3785"/>
            </a:avLst>
          </a:prstGeom>
          <a:solidFill>
            <a:schemeClr val="bg1"/>
          </a:solidFill>
          <a:ln w="20320">
            <a:solidFill>
              <a:srgbClr val="8E8E8E"/>
            </a:solidFill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3">
            <a:extLst>
              <a:ext uri="{FF2B5EF4-FFF2-40B4-BE49-F238E27FC236}">
                <a16:creationId xmlns:a16="http://schemas.microsoft.com/office/drawing/2014/main" xmlns="" id="{1B50A14D-2544-4414-8AEB-25EF28F27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28208" r="52504" b="33610"/>
          <a:stretch/>
        </p:blipFill>
        <p:spPr>
          <a:xfrm>
            <a:off x="2921006" y="643082"/>
            <a:ext cx="3405971" cy="5562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192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08F19D0-F4B1-4C67-8B9B-2D43605F14E0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DB69652-717E-4E82-B343-89A08A675C12}"/>
              </a:ext>
            </a:extLst>
          </p:cNvPr>
          <p:cNvSpPr/>
          <p:nvPr userDrawn="1"/>
        </p:nvSpPr>
        <p:spPr>
          <a:xfrm>
            <a:off x="6096000" y="3428998"/>
            <a:ext cx="6096000" cy="3429002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7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08F19D0-F4B1-4C67-8B9B-2D43605F14E0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DB69652-717E-4E82-B343-89A08A675C12}"/>
              </a:ext>
            </a:extLst>
          </p:cNvPr>
          <p:cNvSpPr/>
          <p:nvPr userDrawn="1"/>
        </p:nvSpPr>
        <p:spPr>
          <a:xfrm>
            <a:off x="6096000" y="3428998"/>
            <a:ext cx="6096000" cy="3429002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17">
            <a:extLst>
              <a:ext uri="{FF2B5EF4-FFF2-40B4-BE49-F238E27FC236}">
                <a16:creationId xmlns:a16="http://schemas.microsoft.com/office/drawing/2014/main" xmlns="" id="{01B58B04-61DF-4368-9E5B-1A9430F90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36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1ABA3BE-18E6-4010-9492-4FBFC48D549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7C3314B-EF1D-4293-876E-FCBFD460FA97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3C3015F2-B8FA-4BFE-8BFA-054E3A312611}"/>
              </a:ext>
            </a:extLst>
          </p:cNvPr>
          <p:cNvSpPr/>
          <p:nvPr userDrawn="1"/>
        </p:nvSpPr>
        <p:spPr>
          <a:xfrm>
            <a:off x="270113" y="191067"/>
            <a:ext cx="11721068" cy="6480628"/>
          </a:xfrm>
          <a:prstGeom prst="roundRect">
            <a:avLst>
              <a:gd name="adj" fmla="val 3785"/>
            </a:avLst>
          </a:prstGeom>
          <a:solidFill>
            <a:schemeClr val="bg1"/>
          </a:solidFill>
          <a:ln w="19304">
            <a:solidFill>
              <a:srgbClr val="727272"/>
            </a:solidFill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1996CCC-4024-4AD3-950C-6384B5FBA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28208" r="52504" b="33610"/>
          <a:stretch/>
        </p:blipFill>
        <p:spPr>
          <a:xfrm>
            <a:off x="-454808" y="596900"/>
            <a:ext cx="3405971" cy="5562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195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3406D85-5E05-4ED4-9A9F-CED228D8EF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AA9DC88-92C9-4AAF-9D8B-C247ACBE7C8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0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2dDV9TZSQxU&amp;t=3s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HkblzPc3zg4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E36C7F1-6C00-4850-BBD3-E2708CA8A36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BB73022-E843-4B58-8CAE-72943EF2BA4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DD138FA-3C37-42AF-8AF2-84E223662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515440" y="-2202731"/>
            <a:ext cx="7034120" cy="11163542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0EC271-F6FA-400A-98A1-C5D063F69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898465" y="1092175"/>
            <a:ext cx="4749800" cy="28024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A40FC9A-B7C0-426E-9DB1-8176B1F1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 flipH="1">
            <a:off x="6864471" y="1092175"/>
            <a:ext cx="4749800" cy="280244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633592" y="1969874"/>
            <a:ext cx="7109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800" dirty="0" smtClean="0">
                <a:solidFill>
                  <a:srgbClr val="FF6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網路大小事</a:t>
            </a:r>
            <a:endParaRPr lang="zh-TW" altLang="en-US" sz="7200" dirty="0">
              <a:solidFill>
                <a:srgbClr val="FF62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46828" y="5033654"/>
            <a:ext cx="4083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專任輔導教師 劉文琇</a:t>
            </a:r>
            <a:endParaRPr lang="en-US" altLang="zh-TW" sz="32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2021</a:t>
            </a:r>
            <a:r>
              <a:rPr lang="zh-TW" altLang="en-US" sz="2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年</a:t>
            </a:r>
            <a:r>
              <a:rPr lang="en-US" altLang="zh-TW" sz="2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06</a:t>
            </a:r>
            <a:r>
              <a:rPr lang="zh-TW" altLang="en-US" sz="2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月</a:t>
            </a:r>
            <a:endParaRPr lang="zh-TW" altLang="en-US" sz="2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95343" y="3902815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網路安全與自我</a:t>
            </a:r>
            <a:r>
              <a:rPr lang="zh-TW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保護</a:t>
            </a:r>
            <a:endParaRPr lang="zh-TW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395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artoon Statue of Liberty Talking ⬇ Vector Image by © cthoman | Vector  Stock 1547972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 bwMode="auto">
          <a:xfrm>
            <a:off x="4112867" y="1018107"/>
            <a:ext cx="3709228" cy="41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cons yes and no voting for and against Royalty Free Vec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r="50149" b="23371"/>
          <a:stretch/>
        </p:blipFill>
        <p:spPr bwMode="auto">
          <a:xfrm>
            <a:off x="1725700" y="226650"/>
            <a:ext cx="1206086" cy="12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173569" y="437316"/>
            <a:ext cx="709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尊重網路上各種不同意見</a:t>
            </a:r>
            <a:endParaRPr lang="en-US" altLang="zh-TW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94097" y="5203637"/>
            <a:ext cx="1042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擁有</a:t>
            </a: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言論自由</a:t>
            </a:r>
            <a:r>
              <a:rPr lang="zh-TW" altLang="en-US" sz="4800" dirty="0" smtClean="0">
                <a:solidFill>
                  <a:srgbClr val="FF626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≠想說什麼就說什麼</a:t>
            </a:r>
            <a:endParaRPr lang="en-US" altLang="zh-TW" sz="4800" dirty="0" smtClean="0">
              <a:solidFill>
                <a:srgbClr val="FF626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20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ns yes and no voting for and against Royalty Free Vec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r="50149" b="23371"/>
          <a:stretch/>
        </p:blipFill>
        <p:spPr bwMode="auto">
          <a:xfrm>
            <a:off x="1447403" y="226650"/>
            <a:ext cx="1206086" cy="12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909050" y="437316"/>
            <a:ext cx="764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貼文分享前，先</a:t>
            </a: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思考</a:t>
            </a:r>
            <a:r>
              <a:rPr lang="zh-TW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再</a:t>
            </a:r>
            <a:r>
              <a:rPr lang="zh-TW" altLang="en-US" sz="48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查證</a:t>
            </a:r>
            <a:endParaRPr lang="en-US" altLang="zh-TW" sz="4800" dirty="0" smtClean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48" y="1530442"/>
            <a:ext cx="8069866" cy="452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Logo, youtube Free Icon of Social media and logo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03" y="4831209"/>
            <a:ext cx="1607024" cy="16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09049" y="437316"/>
            <a:ext cx="802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網路上的訊息都是正確的嗎？</a:t>
            </a:r>
            <a:endParaRPr lang="en-US" altLang="zh-TW" sz="4800" dirty="0" smtClean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AutoShape 2" descr="Light bulb icon flat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Light bulb icon flat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366" name="Picture 6" descr="mačka Skulptura slušaj lamp icon - bruhmentor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17" y="187548"/>
            <a:ext cx="1330532" cy="13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64498" y="1913125"/>
            <a:ext cx="5519998" cy="324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不要輕易相信</a:t>
            </a:r>
            <a:endParaRPr lang="en-US" altLang="zh-TW" sz="36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不要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散播</a:t>
            </a:r>
            <a:r>
              <a:rPr lang="zh-TW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不確定</a:t>
            </a:r>
            <a:r>
              <a:rPr lang="zh-TW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的消息</a:t>
            </a:r>
            <a:endParaRPr lang="en-US" altLang="zh-TW" sz="3600" dirty="0">
              <a:solidFill>
                <a:schemeClr val="tx1">
                  <a:lumMod val="50000"/>
                  <a:lumOff val="50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不要製造</a:t>
            </a:r>
            <a:r>
              <a:rPr lang="zh-TW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假消息</a:t>
            </a:r>
          </a:p>
        </p:txBody>
      </p:sp>
      <p:pic>
        <p:nvPicPr>
          <p:cNvPr id="15368" name="Picture 8" descr="不當內容兒童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9501" r="7139" b="11179"/>
          <a:stretch/>
        </p:blipFill>
        <p:spPr bwMode="auto">
          <a:xfrm>
            <a:off x="795131" y="2221238"/>
            <a:ext cx="5287617" cy="33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070326" y="554509"/>
            <a:ext cx="393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散播不實</a:t>
            </a:r>
            <a:r>
              <a:rPr lang="zh-TW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謠言</a:t>
            </a:r>
            <a:endParaRPr lang="en-US" altLang="zh-TW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Picture 2" descr="Icons yes and no voting for and against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1" t="10226" b="23371"/>
          <a:stretch/>
        </p:blipFill>
        <p:spPr bwMode="auto">
          <a:xfrm>
            <a:off x="3726596" y="343843"/>
            <a:ext cx="1223203" cy="12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375731"/>
            <a:ext cx="8224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是需要負擔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法律責任的！</a:t>
            </a:r>
            <a:endParaRPr lang="zh-TW" altLang="en-US" sz="36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AutoShape 2" descr="伤心卡通人物图片(第1页) - 要无忧健康图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拍卖会, 木槌, 法官, 法律, 判决自由图标的Business Succ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拍卖会, 木槌, 法官, 法律, 判决自由图标的Business Succ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116" y="1596174"/>
            <a:ext cx="3420304" cy="34203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42296" y="2245588"/>
            <a:ext cx="61168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造成他人名譽或商譽受</a:t>
            </a:r>
            <a:r>
              <a:rPr lang="zh-TW" altLang="zh-TW" sz="36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損</a:t>
            </a:r>
            <a:r>
              <a:rPr lang="zh-TW" altLang="en-US" sz="36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r>
              <a:rPr lang="zh-TW" altLang="zh-TW" sz="36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可能</a:t>
            </a:r>
            <a:r>
              <a:rPr lang="zh-TW" altLang="zh-TW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有</a:t>
            </a:r>
            <a:r>
              <a:rPr lang="zh-TW" altLang="zh-TW" sz="36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刑法</a:t>
            </a:r>
            <a:r>
              <a:rPr lang="zh-TW" altLang="zh-TW" sz="36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誹謗罪</a:t>
            </a:r>
            <a:r>
              <a:rPr lang="zh-TW" altLang="en-US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en-US" altLang="zh-TW" sz="36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散布造成</a:t>
            </a:r>
            <a:r>
              <a:rPr lang="zh-TW" altLang="en-US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社會不安的謠言</a:t>
            </a:r>
            <a:r>
              <a:rPr lang="zh-TW" altLang="en-US" sz="36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，有</a:t>
            </a:r>
            <a:r>
              <a:rPr lang="zh-TW" altLang="en-US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社會</a:t>
            </a:r>
            <a:r>
              <a:rPr lang="zh-TW" altLang="en-US" sz="36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秩序維護法</a:t>
            </a:r>
            <a:r>
              <a:rPr lang="zh-TW" altLang="en-US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的問題。</a:t>
            </a:r>
          </a:p>
        </p:txBody>
      </p:sp>
    </p:spTree>
    <p:extLst>
      <p:ext uri="{BB962C8B-B14F-4D97-AF65-F5344CB8AC3E}">
        <p14:creationId xmlns:p14="http://schemas.microsoft.com/office/powerpoint/2010/main" val="22310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422657" y="472104"/>
            <a:ext cx="620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隨意散播他人照片</a:t>
            </a:r>
            <a:endParaRPr lang="en-US" altLang="zh-TW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Picture 2" descr="Icons yes and no voting for and against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1" t="10226" b="23371"/>
          <a:stretch/>
        </p:blipFill>
        <p:spPr bwMode="auto">
          <a:xfrm>
            <a:off x="3047054" y="261436"/>
            <a:ext cx="1223203" cy="12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伤心卡通人物图片(第1页) - 要无忧健康图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拍卖会, 木槌, 法官, 法律, 判决自由图标的Business Succ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拍卖会, 木槌, 法官, 法律, 判决自由图标的Business Succ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388" name="Picture 4" descr="https://isafe.moe.edu.tw/sites/default/files/comic/28_%E9%87%8D%E8%A6%96%E8%B3%87%E8%A8%8A%E5%AE%89%E5%85%A8%EF%BC%88%E4%B8%8D%E7%95%B6%E5%85%A7%E5%AE%B9%EF%BC%89%E2%80%94%E7%A7%81%E5%AF%86%E7%85%A7%E4%B8%89%E3%80%8C%E4%B8%8D%E3%80%8D%E6%9B%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2665" b="78574"/>
          <a:stretch/>
        </p:blipFill>
        <p:spPr bwMode="auto">
          <a:xfrm>
            <a:off x="1719470" y="1548556"/>
            <a:ext cx="4214192" cy="25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safe.moe.edu.tw/sites/default/files/comic/28_%E9%87%8D%E8%A6%96%E8%B3%87%E8%A8%8A%E5%AE%89%E5%85%A8%EF%BC%88%E4%B8%8D%E7%95%B6%E5%85%A7%E5%AE%B9%EF%BC%89%E2%80%94%E7%A7%81%E5%AF%86%E7%85%A7%E4%B8%89%E3%80%8C%E4%B8%8D%E3%80%8D%E6%9B%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27891" r="2665" b="53554"/>
          <a:stretch/>
        </p:blipFill>
        <p:spPr bwMode="auto">
          <a:xfrm>
            <a:off x="6410740" y="1888436"/>
            <a:ext cx="4214192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safe.moe.edu.tw/sites/default/files/comic/28_%E9%87%8D%E8%A6%96%E8%B3%87%E8%A8%8A%E5%AE%89%E5%85%A8%EF%BC%88%E4%B8%8D%E7%95%B6%E5%85%A7%E5%AE%B9%EF%BC%89%E2%80%94%E7%A7%81%E5%AF%86%E7%85%A7%E4%B8%89%E3%80%8C%E4%B8%8D%E3%80%8D%E6%9B%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52911" r="2888" b="28534"/>
          <a:stretch/>
        </p:blipFill>
        <p:spPr bwMode="auto">
          <a:xfrm>
            <a:off x="1719470" y="4154559"/>
            <a:ext cx="4214192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safe.moe.edu.tw/sites/default/files/comic/28_%E9%87%8D%E8%A6%96%E8%B3%87%E8%A8%8A%E5%AE%89%E5%85%A8%EF%BC%88%E4%B8%8D%E7%95%B6%E5%85%A7%E5%AE%B9%EF%BC%89%E2%80%94%E7%A7%81%E5%AF%86%E7%85%A7%E4%B8%89%E3%80%8C%E4%B8%8D%E3%80%8D%E6%9B%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77847" r="2442" b="3598"/>
          <a:stretch/>
        </p:blipFill>
        <p:spPr bwMode="auto">
          <a:xfrm>
            <a:off x="6410740" y="4154559"/>
            <a:ext cx="4214192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čka Skulptura slušaj lamp icon - bruhmentor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19" y="185650"/>
            <a:ext cx="1334328" cy="13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922809" y="435867"/>
            <a:ext cx="8672336" cy="101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什麼樣的</a:t>
            </a: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照片</a:t>
            </a:r>
            <a:r>
              <a:rPr lang="zh-TW" altLang="en-US" sz="60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</a:t>
            </a: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適合公開分享？</a:t>
            </a: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2398" y="2090657"/>
            <a:ext cx="4986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裸露</a:t>
            </a:r>
            <a:endParaRPr lang="zh-TW" altLang="en-US" sz="32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有關自己或是其他人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隱私</a:t>
            </a:r>
            <a:endParaRPr lang="zh-TW" altLang="en-US" sz="32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傷害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動物</a:t>
            </a:r>
            <a:endParaRPr lang="en-US" altLang="zh-TW" sz="32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任何</a:t>
            </a: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不雅動作或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行為</a:t>
            </a:r>
            <a:endParaRPr lang="zh-TW" altLang="en-US" sz="32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違規行為</a:t>
            </a:r>
            <a:endParaRPr lang="zh-TW" altLang="en-US" sz="32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1266" name="Picture 2" descr="卡通自拍情侣免抠素材免费下载_觅元素51yuansu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32" y="2090657"/>
            <a:ext cx="3931336" cy="39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08" y="1495494"/>
            <a:ext cx="7878279" cy="443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985462" y="523404"/>
            <a:ext cx="507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網路霸凌</a:t>
            </a:r>
            <a:endParaRPr lang="en-US" altLang="zh-TW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Picture 2" descr="Icons yes and no voting for and against Royalty Free Vecto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1" t="10226" b="23371"/>
          <a:stretch/>
        </p:blipFill>
        <p:spPr bwMode="auto">
          <a:xfrm>
            <a:off x="2921284" y="312737"/>
            <a:ext cx="1223203" cy="12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伤心卡通人物图片(第1页) - 要无忧健康图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拍卖会, 木槌, 法官, 法律, 判决自由图标的Business Succ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拍卖会, 木槌, 法官, 法律, 判决自由图标的Business Succ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" name="Picture 2" descr="Logo, youtube Free Icon of Social media and logo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27" y="4704294"/>
            <a:ext cx="1714060" cy="17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čka Skulptura slušaj lamp icon - bruhmentor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19" y="353166"/>
            <a:ext cx="1334328" cy="13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10947" y="604832"/>
            <a:ext cx="867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上傳到網路後，刪掉就沒事嗎</a:t>
            </a:r>
            <a:r>
              <a:rPr lang="en-US" altLang="zh-TW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?</a:t>
            </a:r>
          </a:p>
        </p:txBody>
      </p:sp>
      <p:sp>
        <p:nvSpPr>
          <p:cNvPr id="4" name="矩形 3"/>
          <p:cNvSpPr/>
          <p:nvPr/>
        </p:nvSpPr>
        <p:spPr>
          <a:xfrm>
            <a:off x="3819433" y="3007740"/>
            <a:ext cx="79943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zh-TW" altLang="zh-TW" sz="28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未經他人同意</a:t>
            </a:r>
            <a:r>
              <a:rPr lang="zh-TW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，不應該隨便拍下他人的影像，更不可以再上傳到網路。</a:t>
            </a:r>
          </a:p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zh-TW" altLang="zh-TW" sz="28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絕不轉寄或分享</a:t>
            </a:r>
            <a:r>
              <a:rPr lang="zh-TW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任何私密影像檔案。</a:t>
            </a:r>
          </a:p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zh-TW" altLang="zh-TW" sz="28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不該取笑和霸凌</a:t>
            </a:r>
            <a:r>
              <a:rPr lang="zh-TW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私密影像遭到外流的當事人。</a:t>
            </a:r>
            <a:endParaRPr lang="zh-TW" altLang="zh-TW" sz="2800" dirty="0">
              <a:solidFill>
                <a:schemeClr val="tx1">
                  <a:lumMod val="50000"/>
                  <a:lumOff val="50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698" y="1963224"/>
            <a:ext cx="11264622" cy="646331"/>
          </a:xfrm>
          <a:prstGeom prst="rect">
            <a:avLst/>
          </a:prstGeom>
          <a:solidFill>
            <a:srgbClr val="FAD3D4"/>
          </a:solidFill>
        </p:spPr>
        <p:txBody>
          <a:bodyPr wrap="none">
            <a:spAutoFit/>
          </a:bodyPr>
          <a:lstStyle/>
          <a:p>
            <a:r>
              <a:rPr lang="zh-TW" altLang="zh-TW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上傳到網路可能會使他人留下不可刪除的記憶與</a:t>
            </a:r>
            <a:r>
              <a:rPr lang="zh-TW" altLang="zh-TW" sz="36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傷害</a:t>
            </a:r>
            <a:r>
              <a:rPr lang="zh-TW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！</a:t>
            </a:r>
          </a:p>
        </p:txBody>
      </p:sp>
      <p:pic>
        <p:nvPicPr>
          <p:cNvPr id="20484" name="Picture 4" descr="Refuse - Free communications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3238861"/>
            <a:ext cx="2677077" cy="26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čka Skulptura slušaj lamp icon - bruhmentor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10" y="334736"/>
            <a:ext cx="1334328" cy="13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22400" y="584953"/>
            <a:ext cx="47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善用網際網路</a:t>
            </a: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07884" y="4403035"/>
            <a:ext cx="921277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因為疫情的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關係</a:t>
            </a: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我們</a:t>
            </a: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在網路上的活躍</a:t>
            </a:r>
            <a:r>
              <a:rPr lang="zh-TW" altLang="en-US" sz="320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度</a:t>
            </a:r>
            <a:r>
              <a:rPr lang="zh-TW" altLang="en-US" sz="320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增加，</a:t>
            </a:r>
            <a:endParaRPr lang="en-US" altLang="zh-TW" sz="32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這時候，我們更應該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善用網路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，聯繫</a:t>
            </a:r>
            <a:r>
              <a:rPr lang="zh-TW" altLang="en-US" sz="32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彼此的</a:t>
            </a: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感情，</a:t>
            </a:r>
            <a:endParaRPr lang="en-US" altLang="zh-TW" sz="32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2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去代替批評、謾罵或嘲笑。</a:t>
            </a:r>
            <a:endParaRPr lang="en-US" altLang="zh-TW" sz="32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21508" name="Picture 4" descr="File:Friendly stickman.svg - 維基百科，自由的百科全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71" y="1644823"/>
            <a:ext cx="5479912" cy="27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47574" y="714162"/>
            <a:ext cx="529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不謾罵、不嘲笑</a:t>
            </a: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21506" name="Picture 2" descr="霸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97" y="1847399"/>
            <a:ext cx="6926406" cy="40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可能是‎顯示的文字是「 ‎د 當5/18停課消息一宣布時‎」‎的圖像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18258" r="20412" b="33379"/>
          <a:stretch/>
        </p:blipFill>
        <p:spPr bwMode="auto">
          <a:xfrm>
            <a:off x="3218621" y="1768002"/>
            <a:ext cx="5754757" cy="36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464509" y="4833012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當停課一消息宣布時</a:t>
            </a:r>
            <a:endParaRPr lang="zh-TW" altLang="en-US" sz="4400" dirty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5151" y="99856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回想</a:t>
            </a:r>
            <a:r>
              <a:rPr lang="en-US" altLang="zh-TW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5/18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394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0108" y="421621"/>
            <a:ext cx="7571303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網路</a:t>
            </a:r>
            <a:r>
              <a:rPr lang="zh-TW" altLang="zh-TW" sz="48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世界跟真實世界</a:t>
            </a:r>
            <a:r>
              <a:rPr lang="zh-TW" altLang="zh-TW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一樣</a:t>
            </a: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spcAft>
                <a:spcPts val="0"/>
              </a:spcAft>
            </a:pPr>
            <a:r>
              <a:rPr lang="zh-TW" altLang="zh-TW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都</a:t>
            </a:r>
            <a:r>
              <a:rPr lang="zh-TW" altLang="zh-TW" sz="48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需要為自己的行為</a:t>
            </a:r>
            <a:r>
              <a:rPr lang="zh-TW" altLang="zh-TW" sz="4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負責</a:t>
            </a:r>
            <a:r>
              <a:rPr lang="zh-TW" altLang="zh-TW" sz="48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</a:p>
        </p:txBody>
      </p:sp>
      <p:pic>
        <p:nvPicPr>
          <p:cNvPr id="9218" name="Picture 2" descr="感情之創傷後壓力症候群》─ 關於隱性玩咖@ 甜字遊戲(已搬家) :: 隨意窩Xuite日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29" y="1434547"/>
            <a:ext cx="6321060" cy="39757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0108" y="421621"/>
            <a:ext cx="7571303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正確使用網路</a:t>
            </a: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endParaRPr lang="en-US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endParaRPr lang="en-US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endParaRPr lang="en-US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endParaRPr lang="en-US" altLang="zh-TW" sz="4800" dirty="0" smtClean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spcAft>
                <a:spcPts val="0"/>
              </a:spcAft>
            </a:pPr>
            <a:r>
              <a:rPr lang="zh-TW" altLang="en-US" sz="4800" dirty="0" smtClean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保護自己，也不傷害他人。</a:t>
            </a:r>
            <a:endParaRPr lang="zh-TW" altLang="zh-TW" sz="48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4338" name="Picture 2" descr="微笑＠雷爸的蒸汽火車｜PChome 個人新聞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09" y="1317417"/>
            <a:ext cx="4457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E36C7F1-6C00-4850-BBD3-E2708CA8A36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BB73022-E843-4B58-8CAE-72943EF2BA4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DD138FA-3C37-42AF-8AF2-84E223662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3963" r="15432" b="9410"/>
          <a:stretch/>
        </p:blipFill>
        <p:spPr>
          <a:xfrm rot="5400000">
            <a:off x="2515440" y="-2202731"/>
            <a:ext cx="7034120" cy="11163542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0EC271-F6FA-400A-98A1-C5D063F69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848716" y="1264956"/>
            <a:ext cx="4749800" cy="28024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A40FC9A-B7C0-426E-9DB1-8176B1F1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 flipH="1">
            <a:off x="6500150" y="1264956"/>
            <a:ext cx="4749800" cy="2802443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541180" y="1821504"/>
            <a:ext cx="7109639" cy="2700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6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疫情期間</a:t>
            </a:r>
            <a:endParaRPr lang="en-US" altLang="zh-TW" sz="6000" dirty="0" smtClean="0">
              <a:solidFill>
                <a:srgbClr val="FF62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6000" dirty="0">
                <a:solidFill>
                  <a:srgbClr val="FF6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我們要</a:t>
            </a:r>
            <a:r>
              <a:rPr lang="zh-TW" altLang="en-US" sz="6000" dirty="0" smtClean="0">
                <a:solidFill>
                  <a:srgbClr val="FF6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好好照顧自己</a:t>
            </a:r>
            <a:endParaRPr lang="zh-TW" altLang="en-US" sz="6000" dirty="0">
              <a:solidFill>
                <a:srgbClr val="FF62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9458" name="Picture 2" descr="世界微笑日▻笑容的力量|MyMusic 懂你想聽的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9" b="42574"/>
          <a:stretch/>
        </p:blipFill>
        <p:spPr bwMode="auto">
          <a:xfrm>
            <a:off x="3250075" y="4975682"/>
            <a:ext cx="3048000" cy="9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世界微笑日▻笑容的力量|MyMusic 懂你想聽的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25469" r="4347" b="42574"/>
          <a:stretch/>
        </p:blipFill>
        <p:spPr bwMode="auto">
          <a:xfrm>
            <a:off x="5991018" y="4975681"/>
            <a:ext cx="2763079" cy="9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世界微笑日▻笑容的力量|MyMusic 懂你想聽的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55866" r="-978" b="27830"/>
          <a:stretch/>
        </p:blipFill>
        <p:spPr bwMode="auto">
          <a:xfrm>
            <a:off x="4774075" y="5906901"/>
            <a:ext cx="3048000" cy="4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可能是顯示的文字是「感覺美好的假期就在眼前」的圖像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7073" r="15449" b="31783"/>
          <a:stretch/>
        </p:blipFill>
        <p:spPr bwMode="auto">
          <a:xfrm>
            <a:off x="2633608" y="705405"/>
            <a:ext cx="6924785" cy="42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182382" y="4711149"/>
            <a:ext cx="5827236" cy="988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感覺提前迎來美好假期</a:t>
            </a:r>
            <a:endParaRPr lang="zh-TW" altLang="en-US" sz="4400" dirty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15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326064" y="793149"/>
            <a:ext cx="7520007" cy="4979182"/>
            <a:chOff x="2488886" y="654001"/>
            <a:chExt cx="7520007" cy="4979182"/>
          </a:xfrm>
        </p:grpSpPr>
        <p:sp>
          <p:nvSpPr>
            <p:cNvPr id="3" name="文字方塊 2"/>
            <p:cNvSpPr txBox="1"/>
            <p:nvPr/>
          </p:nvSpPr>
          <p:spPr>
            <a:xfrm>
              <a:off x="5028036" y="654001"/>
              <a:ext cx="2441694" cy="98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4400" dirty="0" smtClean="0">
                  <a:solidFill>
                    <a:srgbClr val="010101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為了防疫</a:t>
              </a:r>
              <a:endParaRPr lang="zh-TW" altLang="en-US" sz="4400" dirty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pic>
          <p:nvPicPr>
            <p:cNvPr id="3076" name="Picture 4" descr="7,462 Stay Home Icon Illustrations &amp;amp; Clip Art - i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1" t="21871" r="21871" b="21871"/>
            <a:stretch/>
          </p:blipFill>
          <p:spPr bwMode="auto">
            <a:xfrm>
              <a:off x="4609135" y="1642990"/>
              <a:ext cx="3279498" cy="327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2488886" y="4644194"/>
              <a:ext cx="7520007" cy="98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4400" dirty="0">
                  <a:solidFill>
                    <a:srgbClr val="010101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我們大部分的時間都待在家中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4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7507" r="44305" b="44191"/>
          <a:stretch/>
        </p:blipFill>
        <p:spPr>
          <a:xfrm>
            <a:off x="3402495" y="1232451"/>
            <a:ext cx="5387010" cy="41722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10896" y="550105"/>
            <a:ext cx="3570208" cy="988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在家除了上課</a:t>
            </a:r>
            <a:endParaRPr lang="zh-TW" altLang="en-US" sz="4400" dirty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7387" y="4901300"/>
            <a:ext cx="859722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也多了許多可以</a:t>
            </a:r>
            <a:r>
              <a:rPr lang="zh-TW" altLang="en-US" sz="54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自己運用</a:t>
            </a:r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的時間</a:t>
            </a:r>
            <a:endParaRPr lang="zh-TW" altLang="en-US" sz="4400" dirty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5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872593" y="2047461"/>
            <a:ext cx="2441694" cy="2990038"/>
            <a:chOff x="2082187" y="986583"/>
            <a:chExt cx="2441694" cy="2990038"/>
          </a:xfrm>
        </p:grpSpPr>
        <p:pic>
          <p:nvPicPr>
            <p:cNvPr id="4100" name="Picture 4" descr="Free Play Game Icon of Line style - Available in SVG, PNG, EPS, AI &amp;amp; Icon  font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A0A0A">
                    <a:alpha val="11373"/>
                  </a:srgbClr>
                </a:clrFrom>
                <a:clrTo>
                  <a:srgbClr val="0A0A0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852" y="986583"/>
              <a:ext cx="2140365" cy="2140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2082187" y="2987632"/>
              <a:ext cx="2441694" cy="98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4400" dirty="0" smtClean="0">
                  <a:solidFill>
                    <a:srgbClr val="010101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線上遊戲</a:t>
              </a:r>
              <a:endParaRPr lang="zh-TW" altLang="en-US" sz="4400" dirty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136077" y="2840234"/>
            <a:ext cx="2512785" cy="3126816"/>
            <a:chOff x="4771592" y="914568"/>
            <a:chExt cx="2512785" cy="3126816"/>
          </a:xfrm>
        </p:grpSpPr>
        <p:pic>
          <p:nvPicPr>
            <p:cNvPr id="4102" name="Picture 6" descr="Speech Chat Bubbles Icon Set Stock Vector - Illustration of dialog,  communication: 114648878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01" t="51130" r="2811" b="27931"/>
            <a:stretch/>
          </p:blipFill>
          <p:spPr bwMode="auto">
            <a:xfrm>
              <a:off x="4880224" y="914568"/>
              <a:ext cx="2404153" cy="238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4771592" y="2933388"/>
              <a:ext cx="24416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4400" dirty="0" smtClean="0">
                  <a:solidFill>
                    <a:srgbClr val="010101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上網聊天</a:t>
              </a:r>
              <a:endParaRPr lang="zh-TW" altLang="en-US" sz="4400" dirty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875153" y="430835"/>
            <a:ext cx="2441694" cy="988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你可能會</a:t>
            </a:r>
            <a:endParaRPr lang="zh-TW" altLang="en-US" sz="4400" dirty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8303792" y="2047461"/>
            <a:ext cx="3005951" cy="3079408"/>
            <a:chOff x="8282098" y="1719470"/>
            <a:chExt cx="3005951" cy="3079408"/>
          </a:xfrm>
        </p:grpSpPr>
        <p:pic>
          <p:nvPicPr>
            <p:cNvPr id="4104" name="Picture 8" descr="Internet Icon. Internet Symbol. Planet, Planet Earth, Global... Royalty  Free Cliparts, Vectors, And Stock Illustration. Image 114217014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17152" r="15217" b="17515"/>
            <a:stretch/>
          </p:blipFill>
          <p:spPr bwMode="auto">
            <a:xfrm>
              <a:off x="8557591" y="1719470"/>
              <a:ext cx="2454966" cy="238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8282098" y="3809889"/>
              <a:ext cx="3005951" cy="98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4400" dirty="0" smtClean="0">
                  <a:solidFill>
                    <a:srgbClr val="010101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上網查資料</a:t>
              </a:r>
              <a:endParaRPr lang="zh-TW" altLang="en-US" sz="4400" dirty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4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415208" y="2490195"/>
            <a:ext cx="7841976" cy="1569660"/>
            <a:chOff x="2276060" y="4537656"/>
            <a:chExt cx="7841976" cy="1569660"/>
          </a:xfrm>
        </p:grpSpPr>
        <p:sp>
          <p:nvSpPr>
            <p:cNvPr id="3" name="矩形 2"/>
            <p:cNvSpPr/>
            <p:nvPr/>
          </p:nvSpPr>
          <p:spPr>
            <a:xfrm>
              <a:off x="2276060" y="4800600"/>
              <a:ext cx="7841976" cy="1306716"/>
            </a:xfrm>
            <a:prstGeom prst="rect">
              <a:avLst/>
            </a:prstGeom>
            <a:solidFill>
              <a:srgbClr val="FFB9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2538709" y="4537656"/>
              <a:ext cx="7237879" cy="1569660"/>
              <a:chOff x="2815000" y="4290518"/>
              <a:chExt cx="7237879" cy="1569660"/>
            </a:xfrm>
            <a:noFill/>
          </p:grpSpPr>
          <p:sp>
            <p:nvSpPr>
              <p:cNvPr id="5" name="文字方塊 4"/>
              <p:cNvSpPr txBox="1"/>
              <p:nvPr/>
            </p:nvSpPr>
            <p:spPr>
              <a:xfrm>
                <a:off x="2815000" y="4652822"/>
                <a:ext cx="7237879" cy="11079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TW" altLang="en-US" sz="4400" dirty="0" smtClean="0">
                    <a:solidFill>
                      <a:srgbClr val="010101"/>
                    </a:solidFill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但有時候，會出現 　　狀況</a:t>
                </a:r>
                <a:endParaRPr lang="zh-TW" altLang="en-US" sz="4400" dirty="0">
                  <a:solidFill>
                    <a:srgbClr val="010101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31608" y="4290518"/>
                <a:ext cx="1415772" cy="156966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altLang="zh-TW" sz="9600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FF0000"/>
                    </a:solidFill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NG</a:t>
                </a:r>
                <a:endParaRPr lang="zh-TW" altLang="en-US" sz="96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7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群組 47"/>
          <p:cNvGrpSpPr/>
          <p:nvPr/>
        </p:nvGrpSpPr>
        <p:grpSpPr>
          <a:xfrm>
            <a:off x="5918016" y="245327"/>
            <a:ext cx="4520085" cy="6305798"/>
            <a:chOff x="5918016" y="245327"/>
            <a:chExt cx="4520085" cy="630579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016" y="245327"/>
              <a:ext cx="4520085" cy="630579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194" name="Picture 2" descr="https://buzzorange.com/wp-content/uploads/2014/11/12.22.32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4" t="29239" r="73107" b="55551"/>
            <a:stretch/>
          </p:blipFill>
          <p:spPr bwMode="auto">
            <a:xfrm>
              <a:off x="5989328" y="245327"/>
              <a:ext cx="640071" cy="62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群組 12"/>
          <p:cNvGrpSpPr/>
          <p:nvPr/>
        </p:nvGrpSpPr>
        <p:grpSpPr>
          <a:xfrm>
            <a:off x="7688920" y="1186075"/>
            <a:ext cx="2526654" cy="612000"/>
            <a:chOff x="7231720" y="1174049"/>
            <a:chExt cx="2526654" cy="612000"/>
          </a:xfrm>
        </p:grpSpPr>
        <p:sp>
          <p:nvSpPr>
            <p:cNvPr id="12" name="圓角矩形 11"/>
            <p:cNvSpPr/>
            <p:nvPr/>
          </p:nvSpPr>
          <p:spPr>
            <a:xfrm>
              <a:off x="7231720" y="1174049"/>
              <a:ext cx="2395331" cy="612000"/>
            </a:xfrm>
            <a:prstGeom prst="roundRect">
              <a:avLst/>
            </a:prstGeom>
            <a:solidFill>
              <a:srgbClr val="008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31720" y="1295383"/>
              <a:ext cx="2526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欸，等一下來打</a:t>
              </a:r>
              <a:r>
                <a:rPr lang="en-US" altLang="zh-TW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lol</a:t>
              </a:r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啊！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989328" y="2008601"/>
            <a:ext cx="877163" cy="612000"/>
            <a:chOff x="5532128" y="1926323"/>
            <a:chExt cx="877163" cy="612000"/>
          </a:xfrm>
        </p:grpSpPr>
        <p:sp>
          <p:nvSpPr>
            <p:cNvPr id="10" name="圓角矩形 9"/>
            <p:cNvSpPr/>
            <p:nvPr/>
          </p:nvSpPr>
          <p:spPr>
            <a:xfrm>
              <a:off x="5532128" y="1926323"/>
              <a:ext cx="877163" cy="61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532128" y="204765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好啊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！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989328" y="2806425"/>
            <a:ext cx="2031325" cy="612000"/>
            <a:chOff x="5532128" y="1926147"/>
            <a:chExt cx="2031325" cy="612000"/>
          </a:xfrm>
        </p:grpSpPr>
        <p:sp>
          <p:nvSpPr>
            <p:cNvPr id="18" name="圓角矩形 17"/>
            <p:cNvSpPr/>
            <p:nvPr/>
          </p:nvSpPr>
          <p:spPr>
            <a:xfrm>
              <a:off x="5532128" y="1926147"/>
              <a:ext cx="1952037" cy="61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532128" y="204748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不要找丸尾啊？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514591" y="3623267"/>
            <a:ext cx="1569660" cy="612000"/>
            <a:chOff x="8057391" y="1025724"/>
            <a:chExt cx="1569660" cy="612000"/>
          </a:xfrm>
        </p:grpSpPr>
        <p:sp>
          <p:nvSpPr>
            <p:cNvPr id="32" name="圓角矩形 31"/>
            <p:cNvSpPr/>
            <p:nvPr/>
          </p:nvSpPr>
          <p:spPr>
            <a:xfrm>
              <a:off x="8057391" y="1025724"/>
              <a:ext cx="1569660" cy="612000"/>
            </a:xfrm>
            <a:prstGeom prst="roundRect">
              <a:avLst/>
            </a:prstGeom>
            <a:solidFill>
              <a:srgbClr val="008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8057391" y="115366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才不要ㄌㄟ！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500191" y="4330385"/>
            <a:ext cx="3584060" cy="612000"/>
            <a:chOff x="6452903" y="4330385"/>
            <a:chExt cx="3631348" cy="612000"/>
          </a:xfrm>
        </p:grpSpPr>
        <p:sp>
          <p:nvSpPr>
            <p:cNvPr id="35" name="圓角矩形 34"/>
            <p:cNvSpPr/>
            <p:nvPr/>
          </p:nvSpPr>
          <p:spPr>
            <a:xfrm>
              <a:off x="6452903" y="4330385"/>
              <a:ext cx="3631348" cy="612000"/>
            </a:xfrm>
            <a:prstGeom prst="roundRect">
              <a:avLst/>
            </a:prstGeom>
            <a:solidFill>
              <a:srgbClr val="008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675130" y="4451719"/>
              <a:ext cx="3409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他那麼白癡，每次都來幫倒忙！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9144294" y="5032500"/>
            <a:ext cx="895378" cy="612000"/>
            <a:chOff x="9144294" y="5032500"/>
            <a:chExt cx="895378" cy="612000"/>
          </a:xfrm>
        </p:grpSpPr>
        <p:sp>
          <p:nvSpPr>
            <p:cNvPr id="43" name="圓角矩形 42"/>
            <p:cNvSpPr/>
            <p:nvPr/>
          </p:nvSpPr>
          <p:spPr>
            <a:xfrm>
              <a:off x="9144294" y="5032500"/>
              <a:ext cx="895378" cy="612000"/>
            </a:xfrm>
            <a:prstGeom prst="roundRect">
              <a:avLst/>
            </a:prstGeom>
            <a:solidFill>
              <a:srgbClr val="008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9236181" y="5153834"/>
              <a:ext cx="70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雷包！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999522" y="558625"/>
            <a:ext cx="1659429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5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NG</a:t>
            </a:r>
            <a:endParaRPr lang="zh-TW" altLang="en-US" sz="115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115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狀</a:t>
            </a:r>
            <a:endParaRPr lang="en-US" altLang="zh-TW" sz="11500" dirty="0" smtClean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11500" dirty="0" smtClean="0">
                <a:solidFill>
                  <a:srgbClr val="01010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況</a:t>
            </a:r>
            <a:endParaRPr lang="zh-TW" altLang="en-US" sz="11500" dirty="0">
              <a:solidFill>
                <a:srgbClr val="01010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444409" y="4120540"/>
            <a:ext cx="576244" cy="1033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9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透過本圖向讀者說明，哪些是違反網路禮儀的NG行為，哪些是合乎網路禮儀的OK行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-1" r="4298" b="74884"/>
          <a:stretch/>
        </p:blipFill>
        <p:spPr bwMode="auto">
          <a:xfrm>
            <a:off x="7195930" y="1331929"/>
            <a:ext cx="4651514" cy="52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999716" y="679659"/>
            <a:ext cx="7780050" cy="1200329"/>
            <a:chOff x="731359" y="1435033"/>
            <a:chExt cx="7780050" cy="1200329"/>
          </a:xfrm>
        </p:grpSpPr>
        <p:sp>
          <p:nvSpPr>
            <p:cNvPr id="2" name="文字方塊 1"/>
            <p:cNvSpPr txBox="1"/>
            <p:nvPr/>
          </p:nvSpPr>
          <p:spPr>
            <a:xfrm>
              <a:off x="3482800" y="143503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7200" dirty="0" smtClean="0">
                  <a:solidFill>
                    <a:schemeClr val="accent1">
                      <a:lumMod val="75000"/>
                    </a:schemeClr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網路禮儀</a:t>
              </a:r>
              <a:endParaRPr lang="zh-TW" altLang="en-US" sz="7200" dirty="0">
                <a:solidFill>
                  <a:schemeClr val="accent1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grpSp>
          <p:nvGrpSpPr>
            <p:cNvPr id="3" name="Google Shape;6178;p47"/>
            <p:cNvGrpSpPr/>
            <p:nvPr/>
          </p:nvGrpSpPr>
          <p:grpSpPr>
            <a:xfrm>
              <a:off x="731359" y="1493467"/>
              <a:ext cx="7780050" cy="1084868"/>
              <a:chOff x="4411970" y="2962953"/>
              <a:chExt cx="706545" cy="104212"/>
            </a:xfrm>
          </p:grpSpPr>
          <p:sp>
            <p:nvSpPr>
              <p:cNvPr id="4" name="Google Shape;6179;p47"/>
              <p:cNvSpPr/>
              <p:nvPr/>
            </p:nvSpPr>
            <p:spPr>
              <a:xfrm>
                <a:off x="4583864" y="2962953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6180;p47"/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6181;p47"/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6182;p47"/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文字方塊 13"/>
          <p:cNvSpPr txBox="1"/>
          <p:nvPr/>
        </p:nvSpPr>
        <p:spPr>
          <a:xfrm>
            <a:off x="596091" y="2553689"/>
            <a:ext cx="7281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在網路世界中</a:t>
            </a:r>
            <a:endParaRPr lang="en-US" altLang="zh-TW" sz="3600" dirty="0" smtClean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你</a:t>
            </a:r>
            <a:r>
              <a:rPr lang="zh-TW" altLang="en-US" sz="36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有注意過</a:t>
            </a:r>
            <a:r>
              <a:rPr lang="zh-TW" altLang="en-US" sz="36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自己的行為</a:t>
            </a:r>
            <a:endParaRPr lang="en-US" altLang="zh-TW" sz="3600" dirty="0" smtClean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是否合適呢？</a:t>
            </a:r>
            <a:endParaRPr lang="en-US" altLang="zh-TW" sz="3600" dirty="0" smtClean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讓</a:t>
            </a:r>
            <a:r>
              <a:rPr lang="zh-TW" altLang="en-US" sz="36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我們來一一檢視吧！</a:t>
            </a:r>
            <a:endParaRPr lang="en-US" altLang="zh-TW" sz="3600" dirty="0" smtClean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孟菲斯风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7256</TotalTime>
  <Words>431</Words>
  <Application>Microsoft Office PowerPoint</Application>
  <PresentationFormat>寬螢幕</PresentationFormat>
  <Paragraphs>88</Paragraphs>
  <Slides>22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華康中特圓體</vt:lpstr>
      <vt:lpstr>微軟正黑體</vt:lpstr>
      <vt:lpstr>Wingdings</vt:lpstr>
      <vt:lpstr>Arial</vt:lpstr>
      <vt:lpstr>新細明體</vt:lpstr>
      <vt:lpstr>等线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Shelly Liou</dc:creator>
  <dc:description>http://www.ypppt.com/</dc:description>
  <cp:lastModifiedBy>文琇 劉</cp:lastModifiedBy>
  <cp:revision>418</cp:revision>
  <dcterms:created xsi:type="dcterms:W3CDTF">2018-04-19T08:58:26Z</dcterms:created>
  <dcterms:modified xsi:type="dcterms:W3CDTF">2021-06-17T07:34:13Z</dcterms:modified>
</cp:coreProperties>
</file>