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6DCVQUf1BJoafCUh5po6tlj6F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9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showMasterSp="0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2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2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 rot="5400000">
            <a:off x="2583179" y="85514"/>
            <a:ext cx="4023360" cy="7543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2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2"/>
          <p:cNvSpPr txBox="1"/>
          <p:nvPr>
            <p:ph type="title"/>
          </p:nvPr>
        </p:nvSpPr>
        <p:spPr>
          <a:xfrm rot="5400000">
            <a:off x="4650802" y="2307652"/>
            <a:ext cx="575742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1" type="body"/>
          </p:nvPr>
        </p:nvSpPr>
        <p:spPr>
          <a:xfrm rot="5400000">
            <a:off x="650303" y="393126"/>
            <a:ext cx="575742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22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showMasterSp="0" type="secHead">
  <p:cSld name="SECTION_HEADER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3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3"/>
          <p:cNvSpPr txBox="1"/>
          <p:nvPr>
            <p:ph type="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" type="body"/>
          </p:nvPr>
        </p:nvSpPr>
        <p:spPr>
          <a:xfrm>
            <a:off x="822960" y="4453128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13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32" name="Google Shape;32;p13"/>
          <p:cNvCxnSpPr/>
          <p:nvPr/>
        </p:nvCxnSpPr>
        <p:spPr>
          <a:xfrm>
            <a:off x="905744" y="4343400"/>
            <a:ext cx="740664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14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4"/>
          <p:cNvSpPr txBox="1"/>
          <p:nvPr>
            <p:ph type="ctr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subTitle"/>
          </p:nvPr>
        </p:nvSpPr>
        <p:spPr>
          <a:xfrm>
            <a:off x="825038" y="4455621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41" name="Google Shape;41;p14"/>
          <p:cNvCxnSpPr/>
          <p:nvPr/>
        </p:nvCxnSpPr>
        <p:spPr>
          <a:xfrm>
            <a:off x="905744" y="4343400"/>
            <a:ext cx="740664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" type="body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5" name="Google Shape;45;p15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6"/>
          <p:cNvSpPr txBox="1"/>
          <p:nvPr>
            <p:ph idx="1" type="body"/>
          </p:nvPr>
        </p:nvSpPr>
        <p:spPr>
          <a:xfrm>
            <a:off x="822960" y="1845734"/>
            <a:ext cx="37033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2" type="body"/>
          </p:nvPr>
        </p:nvSpPr>
        <p:spPr>
          <a:xfrm>
            <a:off x="4663440" y="1845736"/>
            <a:ext cx="3703320" cy="4023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" type="body"/>
          </p:nvPr>
        </p:nvSpPr>
        <p:spPr>
          <a:xfrm>
            <a:off x="82296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7"/>
          <p:cNvSpPr txBox="1"/>
          <p:nvPr>
            <p:ph idx="2" type="body"/>
          </p:nvPr>
        </p:nvSpPr>
        <p:spPr>
          <a:xfrm>
            <a:off x="82296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3" type="body"/>
          </p:nvPr>
        </p:nvSpPr>
        <p:spPr>
          <a:xfrm>
            <a:off x="466344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17"/>
          <p:cNvSpPr txBox="1"/>
          <p:nvPr>
            <p:ph idx="4" type="body"/>
          </p:nvPr>
        </p:nvSpPr>
        <p:spPr>
          <a:xfrm>
            <a:off x="466344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9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9"/>
          <p:cNvSpPr txBox="1"/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" type="body"/>
          </p:nvPr>
        </p:nvSpPr>
        <p:spPr>
          <a:xfrm>
            <a:off x="3460237" y="731520"/>
            <a:ext cx="5009393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2" type="body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0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0"/>
          <p:cNvSpPr txBox="1"/>
          <p:nvPr>
            <p:ph type="title"/>
          </p:nvPr>
        </p:nvSpPr>
        <p:spPr>
          <a:xfrm>
            <a:off x="822960" y="5074920"/>
            <a:ext cx="7589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2" name="Google Shape;82;p20"/>
          <p:cNvPicPr preferRelativeResize="0"/>
          <p:nvPr>
            <p:ph idx="2" type="pic"/>
          </p:nvPr>
        </p:nvPicPr>
        <p:blipFill/>
        <p:spPr>
          <a:xfrm>
            <a:off x="12" y="0"/>
            <a:ext cx="9143989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822959" y="5907024"/>
            <a:ext cx="7589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20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1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1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1"/>
          <p:cNvSpPr txBox="1"/>
          <p:nvPr>
            <p:ph idx="1" type="body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7" name="Google Shape;17;p11"/>
          <p:cNvCxnSpPr/>
          <p:nvPr/>
        </p:nvCxnSpPr>
        <p:spPr>
          <a:xfrm>
            <a:off x="895149" y="1737845"/>
            <a:ext cx="74752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0.jp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DCECB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473228"/>
          </a:xfrm>
          <a:prstGeom prst="rect">
            <a:avLst/>
          </a:prstGeom>
          <a:gradFill>
            <a:gsLst>
              <a:gs pos="0">
                <a:schemeClr val="lt1"/>
              </a:gs>
              <a:gs pos="66000">
                <a:srgbClr val="F1E3D8"/>
              </a:gs>
              <a:gs pos="83000">
                <a:srgbClr val="9DCECB"/>
              </a:gs>
              <a:gs pos="100000">
                <a:srgbClr val="9DCECB"/>
              </a:gs>
            </a:gsLst>
            <a:lin ang="5400000" scaled="0"/>
          </a:gradFill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47161"/>
            <a:ext cx="1126067" cy="1126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/>
          <p:nvPr/>
        </p:nvSpPr>
        <p:spPr>
          <a:xfrm>
            <a:off x="822960" y="1718812"/>
            <a:ext cx="7950462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影片－2024 幸福保衛站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北臺8縣市 幸福保衛站 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攜手守護180萬學童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48" name="Google Shape;248;p10"/>
          <p:cNvSpPr txBox="1"/>
          <p:nvPr>
            <p:ph idx="1" type="body"/>
          </p:nvPr>
        </p:nvSpPr>
        <p:spPr>
          <a:xfrm>
            <a:off x="916095" y="4631020"/>
            <a:ext cx="7543800" cy="1795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zh-TW" sz="2000"/>
              <a:t>影片請雲端硬碟下載相關資料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9487" y="3533007"/>
            <a:ext cx="3449040" cy="344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/>
          <p:nvPr/>
        </p:nvSpPr>
        <p:spPr>
          <a:xfrm>
            <a:off x="397639" y="1142258"/>
            <a:ext cx="5949539" cy="2903516"/>
          </a:xfrm>
          <a:prstGeom prst="cloudCallout">
            <a:avLst>
              <a:gd fmla="val 60051" name="adj1"/>
              <a:gd fmla="val 47043" name="adj2"/>
            </a:avLst>
          </a:prstGeom>
          <a:solidFill>
            <a:schemeClr val="accent1"/>
          </a:solidFill>
          <a:ln cap="flat" cmpd="sng" w="15875">
            <a:solidFill>
              <a:srgbClr val="6037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6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什麼是幸福保衛站?</a:t>
            </a:r>
            <a:endParaRPr b="0" i="0" sz="36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3"/>
          <p:cNvGrpSpPr/>
          <p:nvPr/>
        </p:nvGrpSpPr>
        <p:grpSpPr>
          <a:xfrm>
            <a:off x="358247" y="356990"/>
            <a:ext cx="8378566" cy="4017409"/>
            <a:chOff x="4513" y="533159"/>
            <a:chExt cx="8378566" cy="4017409"/>
          </a:xfrm>
        </p:grpSpPr>
        <p:sp>
          <p:nvSpPr>
            <p:cNvPr id="121" name="Google Shape;121;p3"/>
            <p:cNvSpPr/>
            <p:nvPr/>
          </p:nvSpPr>
          <p:spPr>
            <a:xfrm>
              <a:off x="838363" y="2541864"/>
              <a:ext cx="547005" cy="140856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1074090" y="3208368"/>
              <a:ext cx="75552" cy="755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838363" y="2495956"/>
              <a:ext cx="547005" cy="91440"/>
            </a:xfrm>
            <a:custGeom>
              <a:rect b="b" l="l" r="r" t="t"/>
              <a:pathLst>
                <a:path extrusionOk="0" h="120000" w="120000">
                  <a:moveTo>
                    <a:pt x="0" y="60245"/>
                  </a:moveTo>
                  <a:lnTo>
                    <a:pt x="60000" y="60245"/>
                  </a:lnTo>
                  <a:lnTo>
                    <a:pt x="60000" y="60000"/>
                  </a:lnTo>
                  <a:lnTo>
                    <a:pt x="120000" y="6000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1098191" y="2528001"/>
              <a:ext cx="27350" cy="2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838363" y="1133115"/>
              <a:ext cx="547005" cy="140874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1074086" y="1799709"/>
              <a:ext cx="75561" cy="75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-5400000">
              <a:off x="-1263598" y="2124938"/>
              <a:ext cx="3370072" cy="833850"/>
            </a:xfrm>
            <a:prstGeom prst="rect">
              <a:avLst/>
            </a:prstGeom>
            <a:solidFill>
              <a:srgbClr val="DFE4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3"/>
            <p:cNvSpPr txBox="1"/>
            <p:nvPr/>
          </p:nvSpPr>
          <p:spPr>
            <a:xfrm rot="-5400000">
              <a:off x="-1263598" y="2124938"/>
              <a:ext cx="3370072" cy="833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DFKai-SB"/>
                <a:buNone/>
              </a:pPr>
              <a:r>
                <a:rPr b="0" i="0" lang="zh-TW" sz="44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計畫簡介</a:t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1385369" y="533159"/>
              <a:ext cx="6997710" cy="1199910"/>
            </a:xfrm>
            <a:prstGeom prst="rect">
              <a:avLst/>
            </a:prstGeom>
            <a:solidFill>
              <a:srgbClr val="FBE6CC"/>
            </a:solidFill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1385369" y="533159"/>
              <a:ext cx="6997710" cy="1199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2700" spcFirstLastPara="1" rIns="12700" wrap="square" tIns="12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DFKai-SB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結合本市統一、萊爾富、來來、全家等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四大超商</a:t>
              </a: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作為關懷據點，發現社區內需要幫助之高風險家庭兒少，及時通報，即時提供弱勢學生餐點、資源及服務。</a:t>
              </a: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1385369" y="1941533"/>
              <a:ext cx="6997710" cy="1200286"/>
            </a:xfrm>
            <a:prstGeom prst="rect">
              <a:avLst/>
            </a:prstGeom>
            <a:solidFill>
              <a:srgbClr val="FBE6CC"/>
            </a:solidFill>
            <a:ln cap="flat" cmpd="sng" w="952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"/>
            <p:cNvSpPr txBox="1"/>
            <p:nvPr/>
          </p:nvSpPr>
          <p:spPr>
            <a:xfrm>
              <a:off x="1385369" y="1941533"/>
              <a:ext cx="6997710" cy="1200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2700" spcFirstLastPara="1" rIns="12700" wrap="square" tIns="12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DFKai-SB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藉由四大超商據點綿密、24小時不打烊的超商，提供急難求助學童餐點及通報。</a:t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1385369" y="3350282"/>
              <a:ext cx="6997710" cy="1200286"/>
            </a:xfrm>
            <a:prstGeom prst="rect">
              <a:avLst/>
            </a:prstGeom>
            <a:solidFill>
              <a:srgbClr val="FBE6CC"/>
            </a:solidFill>
            <a:ln cap="flat" cmpd="sng" w="952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1385369" y="3350282"/>
              <a:ext cx="6997710" cy="1200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DFKai-SB"/>
                <a:buNone/>
              </a:pP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18歲以下家中</a:t>
              </a:r>
              <a:r>
                <a:rPr b="1" i="0" lang="zh-TW" sz="1900" u="none" cap="none" strike="noStrike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遇緊急變故</a:t>
              </a: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學童，飢餓時可至</a:t>
              </a:r>
              <a:r>
                <a:rPr b="1" i="0" lang="zh-TW" sz="1900" u="sng" cap="none" strike="noStrike">
                  <a:solidFill>
                    <a:srgbClr val="0070C0"/>
                  </a:solidFill>
                  <a:latin typeface="DFKai-SB"/>
                  <a:ea typeface="DFKai-SB"/>
                  <a:cs typeface="DFKai-SB"/>
                  <a:sym typeface="DFKai-SB"/>
                </a:rPr>
                <a:t>有貼幸福保衛站貼紙</a:t>
              </a: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四大超商門市統一、全家、萊爾富、來來(OK)求助取餐。</a:t>
              </a:r>
              <a:endParaRPr/>
            </a:p>
          </p:txBody>
        </p:sp>
      </p:grpSp>
      <p:pic>
        <p:nvPicPr>
          <p:cNvPr descr="八仙塵爆案4大超商設計捐款程式免手續費| 生活| Newtalk新聞" id="135" name="Google Shape;1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687" y="4655889"/>
            <a:ext cx="7286625" cy="199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4"/>
          <p:cNvPicPr preferRelativeResize="0"/>
          <p:nvPr/>
        </p:nvPicPr>
        <p:blipFill rotWithShape="1">
          <a:blip r:embed="rId3">
            <a:alphaModFix/>
          </a:blip>
          <a:srcRect b="7824" l="10765" r="8622" t="3982"/>
          <a:stretch/>
        </p:blipFill>
        <p:spPr>
          <a:xfrm>
            <a:off x="4918589" y="439071"/>
            <a:ext cx="4166688" cy="5768782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lgDashDot"/>
            <a:round/>
            <a:headEnd len="sm" w="sm" type="none"/>
            <a:tailEnd len="sm" w="sm" type="none"/>
          </a:ln>
        </p:spPr>
      </p:pic>
      <p:sp>
        <p:nvSpPr>
          <p:cNvPr id="142" name="Google Shape;142;p4"/>
          <p:cNvSpPr txBox="1"/>
          <p:nvPr/>
        </p:nvSpPr>
        <p:spPr>
          <a:xfrm>
            <a:off x="328256" y="1086871"/>
            <a:ext cx="464905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200" u="sng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★超商門口會貼有-幸福保衛站貼紙</a:t>
            </a:r>
            <a:endParaRPr b="0" i="0" sz="3200" u="sng" cap="none" strike="noStrike">
              <a:solidFill>
                <a:srgbClr val="0070C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328256" y="2538632"/>
            <a:ext cx="46490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200" u="sng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★倘學生家中遇急難需求，可向超商店員求助取餐</a:t>
            </a:r>
            <a:endParaRPr b="0" i="0" sz="3200" u="sng" cap="none" strike="noStrike">
              <a:solidFill>
                <a:srgbClr val="0070C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328256" y="4251761"/>
            <a:ext cx="481419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000" u="sng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★救急不救窮!!!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000" u="sng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★</a:t>
            </a:r>
            <a:r>
              <a:rPr lang="zh-TW" sz="4000" u="sng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非長期照顧!!!</a:t>
            </a:r>
            <a:endParaRPr b="0" i="0" sz="4000" u="sng" strike="noStrik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/>
        </p:nvSpPr>
        <p:spPr>
          <a:xfrm>
            <a:off x="4752363" y="25085"/>
            <a:ext cx="43077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幸福保衛站運作模式</a:t>
            </a:r>
            <a:endParaRPr b="1" i="0" sz="3600" u="none" strike="noStrik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51" name="Google Shape;1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674" y="2941754"/>
            <a:ext cx="2380890" cy="16823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mages.chinatimes.com/newsphoto/2020-01-24/656/B09A00_P_02_02.jpg" id="152" name="Google Shape;15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674" y="1089845"/>
            <a:ext cx="2380890" cy="156573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/>
          <p:nvPr/>
        </p:nvSpPr>
        <p:spPr>
          <a:xfrm>
            <a:off x="2399250" y="874995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1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54" name="Google Shape;154;p5"/>
          <p:cNvPicPr preferRelativeResize="0"/>
          <p:nvPr/>
        </p:nvPicPr>
        <p:blipFill rotWithShape="1">
          <a:blip r:embed="rId5">
            <a:alphaModFix/>
          </a:blip>
          <a:srcRect b="12657" l="6405" r="3521" t="0"/>
          <a:stretch/>
        </p:blipFill>
        <p:spPr>
          <a:xfrm>
            <a:off x="530408" y="4759519"/>
            <a:ext cx="2427421" cy="162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"/>
          <p:cNvSpPr/>
          <p:nvPr/>
        </p:nvSpPr>
        <p:spPr>
          <a:xfrm>
            <a:off x="2399250" y="2731869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2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2399250" y="4794029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3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2936145" y="1401382"/>
            <a:ext cx="565418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學童</a:t>
            </a:r>
            <a:r>
              <a:rPr b="1" i="0" lang="zh-TW" sz="2000" u="sng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填寫基本資料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，選取飯、麵和麵包等</a:t>
            </a:r>
            <a:r>
              <a:rPr b="0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主食餐點及不含酒精之飲料1份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b="0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100元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為原則)，並於</a:t>
            </a:r>
            <a:r>
              <a:rPr b="1" i="0" lang="zh-TW" sz="2000" u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店內食用完畢為原則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2936146" y="3429000"/>
            <a:ext cx="56541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學童取餐後超商</a:t>
            </a:r>
            <a:r>
              <a:rPr b="1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24小時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傳真通報，社會局接獲通報後，派案至教育局，由教育局通知學校。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3029473" y="5447419"/>
            <a:ext cx="61145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學校關懷輔導學生、引介資源協助學生。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0" name="Google Shape;160;p5"/>
          <p:cNvSpPr/>
          <p:nvPr/>
        </p:nvSpPr>
        <p:spPr>
          <a:xfrm rot="-5400000">
            <a:off x="6680899" y="-1556960"/>
            <a:ext cx="113691" cy="4516049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/>
        </p:nvSpPr>
        <p:spPr>
          <a:xfrm>
            <a:off x="634160" y="716153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學童取餐流程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956196" y="1955968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" name="Google Shape;168;p6"/>
          <p:cNvGrpSpPr/>
          <p:nvPr/>
        </p:nvGrpSpPr>
        <p:grpSpPr>
          <a:xfrm>
            <a:off x="1570324" y="2190918"/>
            <a:ext cx="533873" cy="615337"/>
            <a:chOff x="5844088" y="2600655"/>
            <a:chExt cx="534233" cy="615308"/>
          </a:xfrm>
        </p:grpSpPr>
        <p:grpSp>
          <p:nvGrpSpPr>
            <p:cNvPr id="169" name="Google Shape;169;p6"/>
            <p:cNvGrpSpPr/>
            <p:nvPr/>
          </p:nvGrpSpPr>
          <p:grpSpPr>
            <a:xfrm rot="8489641">
              <a:off x="6012750" y="2653201"/>
              <a:ext cx="215979" cy="555978"/>
              <a:chOff x="6011261" y="2543519"/>
              <a:chExt cx="242158" cy="623372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6019303" y="2543519"/>
                <a:ext cx="217230" cy="201123"/>
              </a:xfrm>
              <a:custGeom>
                <a:rect b="b" l="l" r="r" t="t"/>
                <a:pathLst>
                  <a:path extrusionOk="0" h="201788" w="217195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noFill/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6011261" y="2721930"/>
                <a:ext cx="242158" cy="444961"/>
              </a:xfrm>
              <a:custGeom>
                <a:rect b="b" l="l" r="r" t="t"/>
                <a:pathLst>
                  <a:path extrusionOk="0" h="444500" w="215900">
                    <a:moveTo>
                      <a:pt x="12700" y="12700"/>
                    </a:moveTo>
                    <a:lnTo>
                      <a:pt x="0" y="444500"/>
                    </a:lnTo>
                    <a:lnTo>
                      <a:pt x="215900" y="419100"/>
                    </a:lnTo>
                    <a:lnTo>
                      <a:pt x="215900" y="0"/>
                    </a:lnTo>
                    <a:lnTo>
                      <a:pt x="215900" y="0"/>
                    </a:lnTo>
                  </a:path>
                </a:pathLst>
              </a:custGeom>
              <a:noFill/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6100764" y="2573365"/>
                <a:ext cx="64101" cy="60515"/>
              </a:xfrm>
              <a:custGeom>
                <a:rect b="b" l="l" r="r" t="t"/>
                <a:pathLst>
                  <a:path extrusionOk="0" h="201788" w="217195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24108"/>
              </a:solidFill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3" name="Google Shape;173;p6"/>
            <p:cNvSpPr/>
            <p:nvPr/>
          </p:nvSpPr>
          <p:spPr>
            <a:xfrm>
              <a:off x="5844088" y="2600655"/>
              <a:ext cx="182629" cy="195253"/>
            </a:xfrm>
            <a:custGeom>
              <a:rect b="b" l="l" r="r" t="t"/>
              <a:pathLst>
                <a:path extrusionOk="0" h="148552" w="152447">
                  <a:moveTo>
                    <a:pt x="41916" y="148552"/>
                  </a:moveTo>
                  <a:cubicBezTo>
                    <a:pt x="15957" y="131804"/>
                    <a:pt x="-6493" y="112508"/>
                    <a:pt x="1722" y="88262"/>
                  </a:cubicBezTo>
                  <a:cubicBezTo>
                    <a:pt x="9937" y="64016"/>
                    <a:pt x="66084" y="12286"/>
                    <a:pt x="91205" y="3075"/>
                  </a:cubicBezTo>
                  <a:cubicBezTo>
                    <a:pt x="116326" y="-6136"/>
                    <a:pt x="144911" y="5782"/>
                    <a:pt x="152447" y="32996"/>
                  </a:cubicBezTo>
                </a:path>
              </a:pathLst>
            </a:custGeom>
            <a:noFill/>
            <a:ln cap="rnd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6"/>
          <p:cNvSpPr txBox="1"/>
          <p:nvPr/>
        </p:nvSpPr>
        <p:spPr>
          <a:xfrm>
            <a:off x="1128300" y="2991725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1256874" y="2901887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613256" y="1906873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887827" y="2931748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 txBox="1"/>
          <p:nvPr/>
        </p:nvSpPr>
        <p:spPr>
          <a:xfrm>
            <a:off x="3737061" y="2972663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860218" y="3929261"/>
            <a:ext cx="2027425" cy="341632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學童填寫基本資料</a:t>
            </a:r>
            <a:endParaRPr/>
          </a:p>
        </p:txBody>
      </p:sp>
      <p:sp>
        <p:nvSpPr>
          <p:cNvPr id="180" name="Google Shape;180;p6"/>
          <p:cNvSpPr txBox="1"/>
          <p:nvPr/>
        </p:nvSpPr>
        <p:spPr>
          <a:xfrm>
            <a:off x="3519423" y="3770322"/>
            <a:ext cx="1956122" cy="646331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學童取用餐點</a:t>
            </a:r>
            <a:endParaRPr sz="180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於店內食用</a:t>
            </a:r>
            <a:endParaRPr/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/>
          </a:blip>
          <a:srcRect b="3912" l="5543" r="22145" t="2174"/>
          <a:stretch/>
        </p:blipFill>
        <p:spPr>
          <a:xfrm>
            <a:off x="3404774" y="4361918"/>
            <a:ext cx="2380890" cy="1725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幸福保衛站培文1\幸福保衛站照片\送件照片\學童填寫表格.jpg" id="182" name="Google Shape;182;p6"/>
          <p:cNvPicPr preferRelativeResize="0"/>
          <p:nvPr/>
        </p:nvPicPr>
        <p:blipFill rotWithShape="1">
          <a:blip r:embed="rId4">
            <a:alphaModFix/>
          </a:blip>
          <a:srcRect b="0" l="14787" r="16663" t="0"/>
          <a:stretch/>
        </p:blipFill>
        <p:spPr>
          <a:xfrm>
            <a:off x="791009" y="4374115"/>
            <a:ext cx="2165844" cy="170116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6"/>
          <p:cNvSpPr/>
          <p:nvPr/>
        </p:nvSpPr>
        <p:spPr>
          <a:xfrm>
            <a:off x="6327269" y="1955968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6640705" y="2884424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6538817" y="2949211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5118" y="4355097"/>
            <a:ext cx="2185055" cy="168237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6"/>
          <p:cNvSpPr txBox="1"/>
          <p:nvPr/>
        </p:nvSpPr>
        <p:spPr>
          <a:xfrm>
            <a:off x="6161240" y="3915411"/>
            <a:ext cx="2380890" cy="369332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超商24小時回傳通報</a:t>
            </a:r>
            <a:endParaRPr sz="180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88" name="Google Shape;188;p6"/>
          <p:cNvGrpSpPr/>
          <p:nvPr/>
        </p:nvGrpSpPr>
        <p:grpSpPr>
          <a:xfrm>
            <a:off x="6943823" y="2303992"/>
            <a:ext cx="474516" cy="431800"/>
            <a:chOff x="7002966" y="4415883"/>
            <a:chExt cx="507443" cy="461687"/>
          </a:xfrm>
        </p:grpSpPr>
        <p:grpSp>
          <p:nvGrpSpPr>
            <p:cNvPr id="189" name="Google Shape;189;p6"/>
            <p:cNvGrpSpPr/>
            <p:nvPr/>
          </p:nvGrpSpPr>
          <p:grpSpPr>
            <a:xfrm>
              <a:off x="7002966" y="4415883"/>
              <a:ext cx="507443" cy="461687"/>
              <a:chOff x="7002966" y="4415883"/>
              <a:chExt cx="602999" cy="548627"/>
            </a:xfrm>
          </p:grpSpPr>
          <p:sp>
            <p:nvSpPr>
              <p:cNvPr id="190" name="Google Shape;190;p6"/>
              <p:cNvSpPr/>
              <p:nvPr/>
            </p:nvSpPr>
            <p:spPr>
              <a:xfrm>
                <a:off x="7002966" y="4415883"/>
                <a:ext cx="602999" cy="548627"/>
              </a:xfrm>
              <a:custGeom>
                <a:rect b="b" l="l" r="r" t="t"/>
                <a:pathLst>
                  <a:path extrusionOk="0" h="548627" w="602999">
                    <a:moveTo>
                      <a:pt x="0" y="22302"/>
                    </a:moveTo>
                    <a:lnTo>
                      <a:pt x="11151" y="546410"/>
                    </a:lnTo>
                    <a:cubicBezTo>
                      <a:pt x="144966" y="542693"/>
                      <a:pt x="315951" y="559419"/>
                      <a:pt x="412595" y="535258"/>
                    </a:cubicBezTo>
                    <a:cubicBezTo>
                      <a:pt x="509239" y="511097"/>
                      <a:pt x="564995" y="490654"/>
                      <a:pt x="591014" y="401444"/>
                    </a:cubicBezTo>
                    <a:cubicBezTo>
                      <a:pt x="617033" y="312234"/>
                      <a:pt x="596590" y="70624"/>
                      <a:pt x="568712" y="0"/>
                    </a:cubicBezTo>
                    <a:lnTo>
                      <a:pt x="0" y="22302"/>
                    </a:lnTo>
                    <a:close/>
                  </a:path>
                </a:pathLst>
              </a:custGeom>
              <a:noFill/>
              <a:ln cap="rnd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7396226" y="4776929"/>
                <a:ext cx="201672" cy="165395"/>
              </a:xfrm>
              <a:custGeom>
                <a:rect b="b" l="l" r="r" t="t"/>
                <a:pathLst>
                  <a:path extrusionOk="0" h="227214" w="238298">
                    <a:moveTo>
                      <a:pt x="0" y="227214"/>
                    </a:moveTo>
                    <a:cubicBezTo>
                      <a:pt x="26785" y="171334"/>
                      <a:pt x="31404" y="137621"/>
                      <a:pt x="38793" y="99752"/>
                    </a:cubicBezTo>
                    <a:cubicBezTo>
                      <a:pt x="46182" y="61883"/>
                      <a:pt x="38792" y="11084"/>
                      <a:pt x="44334" y="0"/>
                    </a:cubicBezTo>
                    <a:cubicBezTo>
                      <a:pt x="81279" y="9236"/>
                      <a:pt x="128385" y="16625"/>
                      <a:pt x="160712" y="16625"/>
                    </a:cubicBezTo>
                    <a:cubicBezTo>
                      <a:pt x="193039" y="16625"/>
                      <a:pt x="212897" y="13854"/>
                      <a:pt x="238298" y="0"/>
                    </a:cubicBezTo>
                  </a:path>
                </a:pathLst>
              </a:custGeom>
              <a:noFill/>
              <a:ln cap="rnd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6"/>
            <p:cNvSpPr/>
            <p:nvPr/>
          </p:nvSpPr>
          <p:spPr>
            <a:xfrm>
              <a:off x="7077640" y="4605989"/>
              <a:ext cx="363187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7074246" y="4517726"/>
              <a:ext cx="364884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7089519" y="4685767"/>
              <a:ext cx="363187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7081034" y="4767241"/>
              <a:ext cx="246084" cy="0"/>
            </a:xfrm>
            <a:custGeom>
              <a:rect b="b" l="l" r="r" t="t"/>
              <a:pathLst>
                <a:path extrusionOk="0" h="21777" w="363297">
                  <a:moveTo>
                    <a:pt x="0" y="0"/>
                  </a:moveTo>
                  <a:cubicBezTo>
                    <a:pt x="31301" y="0"/>
                    <a:pt x="62602" y="0"/>
                    <a:pt x="95442" y="0"/>
                  </a:cubicBezTo>
                  <a:cubicBezTo>
                    <a:pt x="128282" y="0"/>
                    <a:pt x="167794" y="0"/>
                    <a:pt x="197042" y="0"/>
                  </a:cubicBezTo>
                  <a:cubicBezTo>
                    <a:pt x="226290" y="0"/>
                    <a:pt x="243224" y="0"/>
                    <a:pt x="270933" y="0"/>
                  </a:cubicBezTo>
                  <a:cubicBezTo>
                    <a:pt x="298642" y="0"/>
                    <a:pt x="330969" y="0"/>
                    <a:pt x="363297" y="0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6"/>
          <p:cNvSpPr/>
          <p:nvPr/>
        </p:nvSpPr>
        <p:spPr>
          <a:xfrm>
            <a:off x="4107446" y="2185182"/>
            <a:ext cx="641514" cy="605919"/>
          </a:xfrm>
          <a:custGeom>
            <a:rect b="b" l="l" r="r" t="t"/>
            <a:pathLst>
              <a:path extrusionOk="0" h="21252" w="21394">
                <a:moveTo>
                  <a:pt x="0" y="11486"/>
                </a:moveTo>
                <a:cubicBezTo>
                  <a:pt x="6297" y="11810"/>
                  <a:pt x="8452" y="9094"/>
                  <a:pt x="10432" y="6445"/>
                </a:cubicBezTo>
                <a:cubicBezTo>
                  <a:pt x="11413" y="5133"/>
                  <a:pt x="12361" y="62"/>
                  <a:pt x="14424" y="1"/>
                </a:cubicBezTo>
                <a:cubicBezTo>
                  <a:pt x="15769" y="-39"/>
                  <a:pt x="16223" y="2237"/>
                  <a:pt x="16082" y="3272"/>
                </a:cubicBezTo>
                <a:cubicBezTo>
                  <a:pt x="15861" y="4889"/>
                  <a:pt x="14041" y="6135"/>
                  <a:pt x="14194" y="7965"/>
                </a:cubicBezTo>
                <a:cubicBezTo>
                  <a:pt x="14390" y="10301"/>
                  <a:pt x="17861" y="9673"/>
                  <a:pt x="19260" y="10227"/>
                </a:cubicBezTo>
                <a:cubicBezTo>
                  <a:pt x="19766" y="10428"/>
                  <a:pt x="21231" y="11033"/>
                  <a:pt x="21376" y="11673"/>
                </a:cubicBezTo>
                <a:cubicBezTo>
                  <a:pt x="21570" y="12535"/>
                  <a:pt x="20193" y="13225"/>
                  <a:pt x="19575" y="13518"/>
                </a:cubicBezTo>
                <a:cubicBezTo>
                  <a:pt x="20100" y="13794"/>
                  <a:pt x="21600" y="14815"/>
                  <a:pt x="21175" y="15661"/>
                </a:cubicBezTo>
                <a:cubicBezTo>
                  <a:pt x="20946" y="16116"/>
                  <a:pt x="20069" y="16279"/>
                  <a:pt x="19912" y="16721"/>
                </a:cubicBezTo>
                <a:cubicBezTo>
                  <a:pt x="19755" y="17170"/>
                  <a:pt x="20477" y="17215"/>
                  <a:pt x="20793" y="17467"/>
                </a:cubicBezTo>
                <a:cubicBezTo>
                  <a:pt x="21207" y="17798"/>
                  <a:pt x="21392" y="18222"/>
                  <a:pt x="21094" y="18674"/>
                </a:cubicBezTo>
                <a:cubicBezTo>
                  <a:pt x="20996" y="18822"/>
                  <a:pt x="20711" y="18995"/>
                  <a:pt x="20448" y="19175"/>
                </a:cubicBezTo>
                <a:cubicBezTo>
                  <a:pt x="20191" y="19349"/>
                  <a:pt x="19956" y="19529"/>
                  <a:pt x="19937" y="19697"/>
                </a:cubicBezTo>
                <a:cubicBezTo>
                  <a:pt x="19902" y="20016"/>
                  <a:pt x="20352" y="20019"/>
                  <a:pt x="20495" y="20232"/>
                </a:cubicBezTo>
                <a:cubicBezTo>
                  <a:pt x="21389" y="21561"/>
                  <a:pt x="18668" y="21213"/>
                  <a:pt x="18243" y="21207"/>
                </a:cubicBezTo>
                <a:cubicBezTo>
                  <a:pt x="15548" y="21174"/>
                  <a:pt x="12492" y="21415"/>
                  <a:pt x="9278" y="20028"/>
                </a:cubicBezTo>
                <a:cubicBezTo>
                  <a:pt x="6757" y="18941"/>
                  <a:pt x="4040" y="19440"/>
                  <a:pt x="1192" y="19163"/>
                </a:cubicBezTo>
              </a:path>
            </a:pathLst>
          </a:custGeom>
          <a:noFill/>
          <a:ln cap="flat" cmpd="sng" w="381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075" lIns="38075" spcFirstLastPara="1" rIns="38075" wrap="square" tIns="38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 rot="-5400000">
            <a:off x="4551259" y="-2351617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7"/>
          <p:cNvGrpSpPr/>
          <p:nvPr/>
        </p:nvGrpSpPr>
        <p:grpSpPr>
          <a:xfrm>
            <a:off x="1162447" y="363091"/>
            <a:ext cx="6634546" cy="5734610"/>
            <a:chOff x="801721" y="2365"/>
            <a:chExt cx="6634546" cy="5734610"/>
          </a:xfrm>
        </p:grpSpPr>
        <p:sp>
          <p:nvSpPr>
            <p:cNvPr id="204" name="Google Shape;204;p7"/>
            <p:cNvSpPr/>
            <p:nvPr/>
          </p:nvSpPr>
          <p:spPr>
            <a:xfrm>
              <a:off x="3163661" y="236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7"/>
            <p:cNvSpPr txBox="1"/>
            <p:nvPr/>
          </p:nvSpPr>
          <p:spPr>
            <a:xfrm>
              <a:off x="3224287" y="6299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教育局接獲學童取餐資料</a:t>
              </a: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83398" y="4750"/>
                  </a:moveTo>
                  <a:lnTo>
                    <a:pt x="83398" y="4750"/>
                  </a:lnTo>
                  <a:cubicBezTo>
                    <a:pt x="93990" y="9236"/>
                    <a:pt x="103069" y="16671"/>
                    <a:pt x="109554" y="26171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5525601" y="171841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7"/>
            <p:cNvSpPr txBox="1"/>
            <p:nvPr/>
          </p:nvSpPr>
          <p:spPr>
            <a:xfrm>
              <a:off x="5586227" y="177904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發文派案至取餐個案就讀學校</a:t>
              </a: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19917" y="56845"/>
                  </a:moveTo>
                  <a:lnTo>
                    <a:pt x="119917" y="56845"/>
                  </a:lnTo>
                  <a:cubicBezTo>
                    <a:pt x="120595" y="69724"/>
                    <a:pt x="117105" y="82479"/>
                    <a:pt x="109965" y="93219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4623420" y="4495042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7"/>
            <p:cNvSpPr txBox="1"/>
            <p:nvPr/>
          </p:nvSpPr>
          <p:spPr>
            <a:xfrm>
              <a:off x="4684046" y="4555668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學校接獲通報</a:t>
              </a: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71948" y="118798"/>
                  </a:moveTo>
                  <a:lnTo>
                    <a:pt x="71948" y="118798"/>
                  </a:lnTo>
                  <a:cubicBezTo>
                    <a:pt x="64063" y="120400"/>
                    <a:pt x="55937" y="120400"/>
                    <a:pt x="48052" y="118798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1703902" y="4495042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1764528" y="4555668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關懷輔導，即時支持或援助該學生。</a:t>
              </a: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0035" y="93219"/>
                  </a:moveTo>
                  <a:cubicBezTo>
                    <a:pt x="2894" y="82479"/>
                    <a:pt x="-595" y="69724"/>
                    <a:pt x="83" y="56845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801721" y="171841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7"/>
            <p:cNvSpPr txBox="1"/>
            <p:nvPr/>
          </p:nvSpPr>
          <p:spPr>
            <a:xfrm>
              <a:off x="862347" y="177904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向教育局回報學童輔導情形→結案</a:t>
              </a: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0446" y="26171"/>
                  </a:moveTo>
                  <a:lnTo>
                    <a:pt x="10446" y="26171"/>
                  </a:lnTo>
                  <a:cubicBezTo>
                    <a:pt x="16931" y="16671"/>
                    <a:pt x="26010" y="9235"/>
                    <a:pt x="36602" y="4750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" name="Google Shape;219;p7"/>
          <p:cNvSpPr txBox="1"/>
          <p:nvPr/>
        </p:nvSpPr>
        <p:spPr>
          <a:xfrm>
            <a:off x="3853039" y="2609985"/>
            <a:ext cx="143792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0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通報流程</a:t>
            </a:r>
            <a:endParaRPr b="1" i="0" sz="40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2994871" y="192949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1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7660548" y="1872145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2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6737759" y="4615345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3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1586919" y="4506289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4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829111" y="1788256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5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"/>
          <p:cNvSpPr txBox="1"/>
          <p:nvPr/>
        </p:nvSpPr>
        <p:spPr>
          <a:xfrm>
            <a:off x="674647" y="484619"/>
            <a:ext cx="575721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學校協助事項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31" name="Google Shape;231;p8"/>
          <p:cNvSpPr/>
          <p:nvPr/>
        </p:nvSpPr>
        <p:spPr>
          <a:xfrm rot="-5400000">
            <a:off x="4551259" y="-2616964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674647" y="1469545"/>
            <a:ext cx="8009503" cy="6124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接獲學童取餐訊息，進行個案訪談。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接獲教育局派案後，須於</a:t>
            </a:r>
            <a:r>
              <a:rPr lang="zh-TW" sz="2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30日內</a:t>
            </a: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回報輔導結果。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單純個案直接提供協助，主動關懷、輔導學生。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若個案家中主要照顧者失業或收入不穩定者，主動提供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勞動局就業服務資訊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及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社會局社會救助措施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等資源。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多元複雜個案，提供三級輔導，若發現孩童遭受不當對待、家庭遭逢變故致家庭功能受損等...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通報關懷e起來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，由社會局社工師親訪、評估需求，派案相關局處協助。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365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365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"/>
          <p:cNvSpPr txBox="1"/>
          <p:nvPr/>
        </p:nvSpPr>
        <p:spPr>
          <a:xfrm>
            <a:off x="674647" y="755553"/>
            <a:ext cx="575721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政策宣導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39" name="Google Shape;239;p9"/>
          <p:cNvSpPr/>
          <p:nvPr/>
        </p:nvSpPr>
        <p:spPr>
          <a:xfrm rot="-5400000">
            <a:off x="4551259" y="-2351617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0" name="Google Shape;240;p9"/>
          <p:cNvSpPr txBox="1"/>
          <p:nvPr/>
        </p:nvSpPr>
        <p:spPr>
          <a:xfrm>
            <a:off x="204864" y="1774112"/>
            <a:ext cx="3763130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學校集會公開宣導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教師於課堂向學生宣導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學校於寒暑假前加強向學生宣導本計畫。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張貼幸福保衛站海報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學校全年跑馬燈播放幸福保衛站訊息</a:t>
            </a:r>
            <a:endParaRPr/>
          </a:p>
        </p:txBody>
      </p:sp>
      <p:pic>
        <p:nvPicPr>
          <p:cNvPr id="241" name="Google Shape;24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0511" y="202556"/>
            <a:ext cx="4572000" cy="6452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回顧">
  <a:themeElements>
    <a:clrScheme name="回顧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2024-01-12T03:04:16Z</dcterms:created>
  <dc:creator>羅曼瑄</dc:creator>
</cp:coreProperties>
</file>