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531" r:id="rId2"/>
    <p:sldId id="532" r:id="rId3"/>
    <p:sldId id="535" r:id="rId4"/>
    <p:sldId id="537" r:id="rId5"/>
    <p:sldId id="539" r:id="rId6"/>
    <p:sldId id="540" r:id="rId7"/>
    <p:sldId id="541" r:id="rId8"/>
    <p:sldId id="542" r:id="rId9"/>
    <p:sldId id="543" r:id="rId10"/>
    <p:sldId id="544" r:id="rId11"/>
    <p:sldId id="54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user" initials="a" lastIdx="1" clrIdx="0">
    <p:extLst>
      <p:ext uri="{19B8F6BF-5375-455C-9EA6-DF929625EA0E}">
        <p15:presenceInfo xmlns:p15="http://schemas.microsoft.com/office/powerpoint/2012/main" userId="ap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CCFF"/>
    <a:srgbClr val="FFFFFF"/>
    <a:srgbClr val="FF99CC"/>
    <a:srgbClr val="99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44" y="9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76DCA-934A-4725-9FDE-A25856A18A1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36AD-0140-48BB-907A-D072F42CF3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33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62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5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76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 userDrawn="1">
  <p:cSld name="Title and two columns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93;p20">
            <a:extLst>
              <a:ext uri="{FF2B5EF4-FFF2-40B4-BE49-F238E27FC236}">
                <a16:creationId xmlns:a16="http://schemas.microsoft.com/office/drawing/2014/main" id="{B10B8625-EEF8-4268-9EE4-1E76F1E21C7F}"/>
              </a:ext>
            </a:extLst>
          </p:cNvPr>
          <p:cNvSpPr/>
          <p:nvPr userDrawn="1"/>
        </p:nvSpPr>
        <p:spPr>
          <a:xfrm>
            <a:off x="-326261" y="5335793"/>
            <a:ext cx="1779900" cy="17212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88" name="Google Shape;288;p20"/>
          <p:cNvSpPr txBox="1">
            <a:spLocks noGrp="1"/>
          </p:cNvSpPr>
          <p:nvPr>
            <p:ph type="subTitle" idx="1"/>
          </p:nvPr>
        </p:nvSpPr>
        <p:spPr>
          <a:xfrm>
            <a:off x="376354" y="1515801"/>
            <a:ext cx="4195646" cy="4260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" name="矩形: 剪去單一角落 2">
            <a:extLst>
              <a:ext uri="{FF2B5EF4-FFF2-40B4-BE49-F238E27FC236}">
                <a16:creationId xmlns:a16="http://schemas.microsoft.com/office/drawing/2014/main" id="{A8A8E388-4813-47FC-A411-A79BE3B5D630}"/>
              </a:ext>
            </a:extLst>
          </p:cNvPr>
          <p:cNvSpPr/>
          <p:nvPr userDrawn="1"/>
        </p:nvSpPr>
        <p:spPr>
          <a:xfrm>
            <a:off x="-176257" y="492619"/>
            <a:ext cx="4799209" cy="788349"/>
          </a:xfrm>
          <a:prstGeom prst="snip1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3" name="Google Shape;337;p22"/>
          <p:cNvSpPr/>
          <p:nvPr userDrawn="1"/>
        </p:nvSpPr>
        <p:spPr>
          <a:xfrm rot="17729246">
            <a:off x="1131301" y="5818376"/>
            <a:ext cx="644679" cy="951428"/>
          </a:xfrm>
          <a:prstGeom prst="triangle">
            <a:avLst>
              <a:gd name="adj" fmla="val 50000"/>
            </a:avLst>
          </a:prstGeom>
          <a:solidFill>
            <a:srgbClr val="99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6" name="標題 1">
            <a:extLst>
              <a:ext uri="{FF2B5EF4-FFF2-40B4-BE49-F238E27FC236}">
                <a16:creationId xmlns:a16="http://schemas.microsoft.com/office/drawing/2014/main" id="{810FD6D3-2642-48A0-86F9-A03868CA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68" y="514920"/>
            <a:ext cx="5120542" cy="788349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03289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 userDrawn="1">
  <p:cSld name="1_Title and two columns 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/>
          <p:nvPr/>
        </p:nvSpPr>
        <p:spPr>
          <a:xfrm>
            <a:off x="-326261" y="5335793"/>
            <a:ext cx="1779900" cy="17212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5" name="Google Shape;295;p20"/>
          <p:cNvSpPr/>
          <p:nvPr/>
        </p:nvSpPr>
        <p:spPr>
          <a:xfrm>
            <a:off x="8424881" y="616622"/>
            <a:ext cx="466800" cy="4483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7;p22"/>
          <p:cNvSpPr/>
          <p:nvPr userDrawn="1"/>
        </p:nvSpPr>
        <p:spPr>
          <a:xfrm rot="17729246">
            <a:off x="1131301" y="5818376"/>
            <a:ext cx="644679" cy="951428"/>
          </a:xfrm>
          <a:prstGeom prst="triangle">
            <a:avLst>
              <a:gd name="adj" fmla="val 50000"/>
            </a:avLst>
          </a:prstGeom>
          <a:solidFill>
            <a:srgbClr val="996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5537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00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6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5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40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43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59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39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79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D940D-1A27-44E5-A6FE-1F3FB0C1BC58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7B53-BEC1-4E45-B5FC-D65E7952F8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46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56BFE91-7D7A-468A-AE48-D19B154C5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"/>
            <a:ext cx="9144000" cy="685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>
            <a:extLst>
              <a:ext uri="{FF2B5EF4-FFF2-40B4-BE49-F238E27FC236}">
                <a16:creationId xmlns:a16="http://schemas.microsoft.com/office/drawing/2014/main" id="{F81B3692-972F-4BFC-AE7A-BAC20E817904}"/>
              </a:ext>
            </a:extLst>
          </p:cNvPr>
          <p:cNvSpPr/>
          <p:nvPr/>
        </p:nvSpPr>
        <p:spPr>
          <a:xfrm>
            <a:off x="1117021" y="4997317"/>
            <a:ext cx="7310006" cy="10221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6DBB221E-6FC9-4CEC-AEB2-D9CFF9F2A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39" y="962728"/>
            <a:ext cx="5163668" cy="405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8082101-D8DE-441B-A26F-C2664DC74F18}"/>
              </a:ext>
            </a:extLst>
          </p:cNvPr>
          <p:cNvSpPr txBox="1"/>
          <p:nvPr/>
        </p:nvSpPr>
        <p:spPr>
          <a:xfrm>
            <a:off x="1623060" y="5099529"/>
            <a:ext cx="7006589" cy="78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1949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年，愛蓮娜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羅斯福（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Eleanor Roosevelt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）手拿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海報，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她當時擔任聯合國人權委員會主席，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即由她主導起草。</a:t>
            </a:r>
          </a:p>
        </p:txBody>
      </p:sp>
    </p:spTree>
    <p:extLst>
      <p:ext uri="{BB962C8B-B14F-4D97-AF65-F5344CB8AC3E}">
        <p14:creationId xmlns:p14="http://schemas.microsoft.com/office/powerpoint/2010/main" val="296070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CD01AF-A33A-4D0A-B336-7F2D9651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7" y="2741275"/>
            <a:ext cx="50870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1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88D6BACD-4851-4376-B56B-27679051C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r="63232" b="92040"/>
          <a:stretch/>
        </p:blipFill>
        <p:spPr>
          <a:xfrm>
            <a:off x="0" y="4350619"/>
            <a:ext cx="9144000" cy="2506798"/>
          </a:xfrm>
          <a:prstGeom prst="rect">
            <a:avLst/>
          </a:prstGeom>
        </p:spPr>
      </p:pic>
      <p:grpSp>
        <p:nvGrpSpPr>
          <p:cNvPr id="6" name="그룹 305">
            <a:extLst>
              <a:ext uri="{FF2B5EF4-FFF2-40B4-BE49-F238E27FC236}">
                <a16:creationId xmlns:a16="http://schemas.microsoft.com/office/drawing/2014/main" id="{4E693FB7-CEFD-45E8-A741-3A2CB44AFC33}"/>
              </a:ext>
            </a:extLst>
          </p:cNvPr>
          <p:cNvGrpSpPr/>
          <p:nvPr/>
        </p:nvGrpSpPr>
        <p:grpSpPr>
          <a:xfrm>
            <a:off x="2880305" y="4735415"/>
            <a:ext cx="3539523" cy="1969701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73B3AD1E-4B11-4049-B45A-0017AB09F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90657D7-0CC4-48E7-9D14-56B5F4F4D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CF26C09-7B6F-4831-A43E-E6DC7A61A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7" y="1790699"/>
              <a:ext cx="6908801" cy="3509964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FB3EC76-4AD8-48CE-A93A-C67F46F98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3" name="Group 381">
            <a:extLst>
              <a:ext uri="{FF2B5EF4-FFF2-40B4-BE49-F238E27FC236}">
                <a16:creationId xmlns:a16="http://schemas.microsoft.com/office/drawing/2014/main" id="{3E613035-C977-4B36-AA4D-92A96D7C936C}"/>
              </a:ext>
            </a:extLst>
          </p:cNvPr>
          <p:cNvGrpSpPr/>
          <p:nvPr/>
        </p:nvGrpSpPr>
        <p:grpSpPr>
          <a:xfrm>
            <a:off x="2583864" y="12535"/>
            <a:ext cx="3907692" cy="2157762"/>
            <a:chOff x="4172422" y="3065820"/>
            <a:chExt cx="3935622" cy="2037936"/>
          </a:xfrm>
        </p:grpSpPr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CFBEF0EA-BDD7-48C2-A842-F5080552D191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rgbClr val="FFCCFF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3D011E64-5379-4AA1-9ADB-7DFC6C71BB8D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841BDD2-CB3E-4545-8ADB-ED0D7CB1CDA1}"/>
              </a:ext>
            </a:extLst>
          </p:cNvPr>
          <p:cNvSpPr/>
          <p:nvPr/>
        </p:nvSpPr>
        <p:spPr>
          <a:xfrm>
            <a:off x="-51035" y="12536"/>
            <a:ext cx="9142752" cy="215776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7DE84F-8A88-42C7-B2DB-B9D7B96A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2" y="2452073"/>
            <a:ext cx="9144000" cy="2131042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5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zh-TW" sz="3750" kern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《世界人權宣言》</a:t>
            </a:r>
            <a:r>
              <a:rPr lang="en-US" altLang="zh-TW" sz="3750" kern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75</a:t>
            </a:r>
            <a:r>
              <a:rPr lang="zh-TW" altLang="en-US" sz="3750" kern="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中黑(P)" panose="020B0500000000000000" pitchFamily="34" charset="-120"/>
                <a:ea typeface="華康儷中黑(P)" panose="020B0500000000000000" pitchFamily="34" charset="-120"/>
                <a:cs typeface="Times New Roman" panose="02020603050405020304" pitchFamily="18" charset="0"/>
              </a:rPr>
              <a:t>週年！</a:t>
            </a:r>
            <a:endParaRPr lang="en-US" altLang="zh-TW" sz="3750" kern="1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中黑(P)" panose="020B0500000000000000" pitchFamily="34" charset="-120"/>
              <a:ea typeface="華康儷中黑(P)" panose="020B0500000000000000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375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zh-TW" altLang="en-US" sz="285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透過海報競賽得獎作品</a:t>
            </a:r>
            <a:br>
              <a:rPr lang="en-US" altLang="zh-TW" sz="285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85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反思台灣與世界各種人權議題</a:t>
            </a:r>
            <a:endParaRPr lang="zh-TW" altLang="en-US" sz="285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16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37" y="1934169"/>
            <a:ext cx="4709804" cy="301044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這是</a:t>
            </a:r>
            <a:r>
              <a:rPr lang="en-US" altLang="zh-TW" b="1" dirty="0"/>
              <a:t>《</a:t>
            </a:r>
            <a:r>
              <a:rPr lang="zh-TW" altLang="en-US" b="1" dirty="0"/>
              <a:t>世界人權宣言</a:t>
            </a:r>
            <a:r>
              <a:rPr lang="en-US" altLang="zh-TW" b="1" dirty="0"/>
              <a:t>》</a:t>
            </a:r>
            <a:r>
              <a:rPr lang="zh-TW" altLang="en-US" b="1" dirty="0"/>
              <a:t>所嚮往的世界：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人人有權享有平等保護，不受任何歧視，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不因種族及膚色、性別與語言、宗教、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身分、出生等因素而有所不同。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獨一無二的我們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8151577-4F34-48CD-B2BB-B37302343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9" y="1324842"/>
            <a:ext cx="3075224" cy="435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en-US" altLang="zh-TW" sz="1400" b="1" dirty="0" err="1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</a:t>
            </a: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M</a:t>
            </a: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</a:t>
            </a: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1400" b="1" dirty="0" err="1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</a:t>
            </a:r>
            <a:endParaRPr lang="en-US" altLang="zh-TW" sz="14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社會組佳作 陳冠霖</a:t>
            </a:r>
          </a:p>
        </p:txBody>
      </p:sp>
    </p:spTree>
    <p:extLst>
      <p:ext uri="{BB962C8B-B14F-4D97-AF65-F5344CB8AC3E}">
        <p14:creationId xmlns:p14="http://schemas.microsoft.com/office/powerpoint/2010/main" val="416785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87" y="1923778"/>
            <a:ext cx="4709804" cy="301044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「兒童是國家未來的主人翁」，這是一句許多人耳熟能詳的口號；然而，兒童「現在」就是自己的主人，從出生開始就和成人一樣，擁有不受歧視、兒童最佳利益、生命生存及發展、自由表達意見等權利。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兒童就是自己的主人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 Opinion!</a:t>
            </a: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社會組佳作 陳政昌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6BD9CCE-C75B-49BD-A28D-7B1C70B6D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8" y="1324842"/>
            <a:ext cx="3087464" cy="4371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38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36" y="1934169"/>
            <a:ext cx="4601146" cy="32353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即使台灣逐漸朝多元尊重的社會邁進，落實性別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平等仍是一條漫漫長路，在家務分工、職場互動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及校園現場，各種刻板印象與歧視仍不時潛藏在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社會角落。期待政府與社會持續溝通對話，共同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營造尊重多元與性別平等的公共空間，保障任何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身分都不受歧視。 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卸下性別刻板印象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503170" y="5064744"/>
            <a:ext cx="3176873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 Care and Carry Each of You.</a:t>
            </a: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社會組銅獎 徐紹桓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767079C-B3E7-440D-9E46-C910297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9" y="1324842"/>
            <a:ext cx="3075224" cy="435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83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37" y="1934169"/>
            <a:ext cx="4709804" cy="301044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人權並不遙遠，就在你我日常周遭。近年隨著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社群媒體時代的來臨，數位暴力、網路公審、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仇恨言論是我們共同面臨的網路文化。我們在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滑手機時是否曾停下來思考：這些帶有煽動及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歧視的語言生態，是否造成對特定群體的傷害？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日常的人權關卡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按鍵傷人</a:t>
            </a:r>
            <a:endParaRPr lang="en-US" altLang="zh-TW" sz="14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社會組金獎 楊曲昌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D32EBD8-1F3B-4342-802D-6BF16BDB9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7" y="1324841"/>
            <a:ext cx="3075225" cy="435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67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674" y="1934169"/>
            <a:ext cx="4858636" cy="313057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en-US" sz="1650" b="1" dirty="0"/>
              <a:t>如同</a:t>
            </a:r>
            <a:r>
              <a:rPr lang="en-US" altLang="zh-TW" sz="1650" b="1" dirty="0"/>
              <a:t>《</a:t>
            </a:r>
            <a:r>
              <a:rPr lang="zh-TW" altLang="en-US" sz="1650" b="1" dirty="0"/>
              <a:t>世界人權宣言</a:t>
            </a:r>
            <a:r>
              <a:rPr lang="en-US" altLang="zh-TW" sz="1650" b="1" dirty="0"/>
              <a:t>》</a:t>
            </a:r>
            <a:r>
              <a:rPr lang="zh-TW" altLang="en-US" sz="1650" b="1" dirty="0"/>
              <a:t>在序言指出：「鑒於對人權</a:t>
            </a:r>
            <a:endParaRPr lang="en-US" altLang="zh-TW" sz="1650" b="1" dirty="0"/>
          </a:p>
          <a:p>
            <a:pPr>
              <a:lnSpc>
                <a:spcPct val="200000"/>
              </a:lnSpc>
            </a:pPr>
            <a:r>
              <a:rPr lang="zh-TW" altLang="en-US" sz="1650" b="1" dirty="0"/>
              <a:t>的無視和侮蔑已發展為野蠻暴行，這些暴行玷汙了</a:t>
            </a:r>
            <a:endParaRPr lang="en-US" altLang="zh-TW" sz="1650" b="1" dirty="0"/>
          </a:p>
          <a:p>
            <a:pPr>
              <a:lnSpc>
                <a:spcPct val="200000"/>
              </a:lnSpc>
            </a:pPr>
            <a:r>
              <a:rPr lang="zh-TW" altLang="en-US" sz="1650" b="1" dirty="0"/>
              <a:t>人類的良心，而一個人人享有言論和信仰自由並免</a:t>
            </a:r>
            <a:endParaRPr lang="en-US" altLang="zh-TW" sz="1650" b="1" dirty="0"/>
          </a:p>
          <a:p>
            <a:pPr>
              <a:lnSpc>
                <a:spcPct val="200000"/>
              </a:lnSpc>
            </a:pPr>
            <a:r>
              <a:rPr lang="zh-TW" altLang="en-US" sz="1650" b="1" dirty="0"/>
              <a:t>予恐懼和匱乏的世界的來臨，已被宣布為普通人民</a:t>
            </a:r>
            <a:endParaRPr lang="en-US" altLang="zh-TW" sz="1650" b="1" dirty="0"/>
          </a:p>
          <a:p>
            <a:pPr>
              <a:lnSpc>
                <a:spcPct val="200000"/>
              </a:lnSpc>
            </a:pPr>
            <a:r>
              <a:rPr lang="zh-TW" altLang="en-US" sz="1650" b="1" dirty="0"/>
              <a:t>的最高願望。」為了拒絕戰爭和暴力再次來臨，所</a:t>
            </a:r>
            <a:endParaRPr lang="en-US" altLang="zh-TW" sz="1650" b="1" dirty="0"/>
          </a:p>
          <a:p>
            <a:pPr>
              <a:lnSpc>
                <a:spcPct val="200000"/>
              </a:lnSpc>
            </a:pPr>
            <a:r>
              <a:rPr lang="zh-TW" altLang="en-US" sz="1650" b="1" dirty="0"/>
              <a:t>有國家皆應攜手合作，落實人權保障的普世價值。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跨越國界的聲援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Human Beings</a:t>
            </a: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學生組佳作 翟允翎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80AB4BC-3833-4E2A-93A9-59AB14A4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70" y="1335233"/>
            <a:ext cx="3104522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17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37" y="1934169"/>
            <a:ext cx="4709804" cy="30104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altLang="zh-TW" b="1" dirty="0"/>
              <a:t>1984</a:t>
            </a:r>
            <a:r>
              <a:rPr lang="zh-TW" altLang="en-US" b="1" dirty="0"/>
              <a:t>年，聯合國通過</a:t>
            </a:r>
            <a:r>
              <a:rPr lang="en-US" altLang="zh-TW" b="1" dirty="0"/>
              <a:t>《</a:t>
            </a:r>
            <a:r>
              <a:rPr lang="zh-TW" altLang="en-US" b="1" dirty="0"/>
              <a:t>禁止酷刑及其他殘忍不人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道或有辱人格之待遇或處罰公約</a:t>
            </a:r>
            <a:r>
              <a:rPr lang="en-US" altLang="zh-TW" b="1" dirty="0"/>
              <a:t>》</a:t>
            </a:r>
            <a:r>
              <a:rPr lang="zh-TW" altLang="en-US" b="1" dirty="0"/>
              <a:t>（簡稱「禁酷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公約」），截至目前為止已有</a:t>
            </a:r>
            <a:r>
              <a:rPr lang="en-US" altLang="zh-TW" b="1" dirty="0"/>
              <a:t>173</a:t>
            </a:r>
            <a:r>
              <a:rPr lang="zh-TW" altLang="en-US" b="1" dirty="0"/>
              <a:t>個國家加入批准，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未來期許禁酷公約施行法草案儘快在立法院審議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通過，杜絕各種形式的酷刑及虐待在台灣發生。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照亮黑暗角落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致。自由</a:t>
            </a:r>
            <a:endParaRPr lang="en-US" altLang="zh-TW" sz="14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學生組佳作 廖建凱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7315471-C133-4E86-BD82-00FD6CF52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9" y="1324841"/>
            <a:ext cx="3075224" cy="43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0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CC798-97D2-4D3F-B126-4A94A383955D}"/>
              </a:ext>
            </a:extLst>
          </p:cNvPr>
          <p:cNvSpPr/>
          <p:nvPr/>
        </p:nvSpPr>
        <p:spPr>
          <a:xfrm>
            <a:off x="2296392" y="5648851"/>
            <a:ext cx="6847609" cy="184322"/>
          </a:xfrm>
          <a:custGeom>
            <a:avLst/>
            <a:gdLst>
              <a:gd name="connsiteX0" fmla="*/ 0 w 8063345"/>
              <a:gd name="connsiteY0" fmla="*/ 0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0 w 8063345"/>
              <a:gd name="connsiteY4" fmla="*/ 0 h 997527"/>
              <a:gd name="connsiteX0" fmla="*/ 637309 w 8063345"/>
              <a:gd name="connsiteY0" fmla="*/ 13855 h 997527"/>
              <a:gd name="connsiteX1" fmla="*/ 8063345 w 8063345"/>
              <a:gd name="connsiteY1" fmla="*/ 0 h 997527"/>
              <a:gd name="connsiteX2" fmla="*/ 8063345 w 8063345"/>
              <a:gd name="connsiteY2" fmla="*/ 997527 h 997527"/>
              <a:gd name="connsiteX3" fmla="*/ 0 w 8063345"/>
              <a:gd name="connsiteY3" fmla="*/ 997527 h 997527"/>
              <a:gd name="connsiteX4" fmla="*/ 637309 w 8063345"/>
              <a:gd name="connsiteY4" fmla="*/ 13855 h 99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3345" h="997527">
                <a:moveTo>
                  <a:pt x="637309" y="13855"/>
                </a:moveTo>
                <a:lnTo>
                  <a:pt x="8063345" y="0"/>
                </a:lnTo>
                <a:lnTo>
                  <a:pt x="8063345" y="997527"/>
                </a:lnTo>
                <a:lnTo>
                  <a:pt x="0" y="997527"/>
                </a:lnTo>
                <a:lnTo>
                  <a:pt x="637309" y="13855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79D5C8E-2F2B-4F3D-A3C5-4340DB999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37" y="1934169"/>
            <a:ext cx="4709804" cy="30104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zh-TW" altLang="en-US" b="1" dirty="0"/>
              <a:t>近年來，威權主義在國際間擴張，許多不利處境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群體也正面臨不平等的威脅與挑戰；但是，我們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有權主張一種國際秩序，充分實現</a:t>
            </a:r>
            <a:r>
              <a:rPr lang="en-US" altLang="zh-TW" b="1" dirty="0"/>
              <a:t>《</a:t>
            </a:r>
            <a:r>
              <a:rPr lang="zh-TW" altLang="en-US" b="1" dirty="0"/>
              <a:t>世界人權宣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言</a:t>
            </a:r>
            <a:r>
              <a:rPr lang="en-US" altLang="zh-TW" b="1" dirty="0"/>
              <a:t>》</a:t>
            </a:r>
            <a:r>
              <a:rPr lang="zh-TW" altLang="en-US" b="1" dirty="0"/>
              <a:t>所記載的權利與自由。因此，在宣言</a:t>
            </a:r>
            <a:r>
              <a:rPr lang="en-US" altLang="zh-TW" b="1" dirty="0"/>
              <a:t>75</a:t>
            </a:r>
            <a:r>
              <a:rPr lang="zh-TW" altLang="en-US" b="1" dirty="0"/>
              <a:t>週年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的今天，我們邀請你一起思考、共同努力，加入</a:t>
            </a:r>
            <a:endParaRPr lang="en-US" altLang="zh-TW" b="1" dirty="0"/>
          </a:p>
          <a:p>
            <a:pPr>
              <a:lnSpc>
                <a:spcPct val="200000"/>
              </a:lnSpc>
            </a:pPr>
            <a:r>
              <a:rPr lang="zh-TW" altLang="en-US" b="1" dirty="0"/>
              <a:t>人權行動的行列。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7B5A64-51EB-4B49-908D-7B1E9C8B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充分實現的明天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F835B6-04CC-4D01-9757-9C36785EBC8E}"/>
              </a:ext>
            </a:extLst>
          </p:cNvPr>
          <p:cNvSpPr txBox="1"/>
          <p:nvPr/>
        </p:nvSpPr>
        <p:spPr>
          <a:xfrm>
            <a:off x="2949208" y="5064744"/>
            <a:ext cx="2730835" cy="699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TW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Out of the Cave </a:t>
            </a:r>
            <a:r>
              <a:rPr lang="zh-TW" altLang="en-US" sz="1400" b="1" dirty="0">
                <a:solidFill>
                  <a:srgbClr val="CC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走出窒礙</a:t>
            </a:r>
            <a:endParaRPr lang="en-US" altLang="zh-TW" sz="1400" b="1" dirty="0">
              <a:solidFill>
                <a:srgbClr val="CC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社會組評審特別獎 張雅婷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2695BE8-C8DE-404D-8EF6-EE51A6191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60" y="1324842"/>
            <a:ext cx="3096473" cy="43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65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28581</TotalTime>
  <Words>610</Words>
  <Application>Microsoft Office PowerPoint</Application>
  <PresentationFormat>如螢幕大小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華康儷中黑(P)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獨一無二的我們</vt:lpstr>
      <vt:lpstr>兒童就是自己的主人</vt:lpstr>
      <vt:lpstr>卸下性別刻板印象</vt:lpstr>
      <vt:lpstr>日常的人權關卡</vt:lpstr>
      <vt:lpstr>跨越國界的聲援</vt:lpstr>
      <vt:lpstr>照亮黑暗角落</vt:lpstr>
      <vt:lpstr>充分實現的明天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apuser</dc:creator>
  <cp:lastModifiedBy>apuser</cp:lastModifiedBy>
  <cp:revision>218</cp:revision>
  <dcterms:created xsi:type="dcterms:W3CDTF">2023-04-17T08:11:36Z</dcterms:created>
  <dcterms:modified xsi:type="dcterms:W3CDTF">2023-09-19T03:13:04Z</dcterms:modified>
</cp:coreProperties>
</file>