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63" r:id="rId2"/>
    <p:sldId id="266" r:id="rId3"/>
    <p:sldId id="276" r:id="rId4"/>
    <p:sldId id="289" r:id="rId5"/>
    <p:sldId id="290" r:id="rId6"/>
    <p:sldId id="292" r:id="rId7"/>
    <p:sldId id="293" r:id="rId8"/>
    <p:sldId id="288" r:id="rId9"/>
    <p:sldId id="291" r:id="rId10"/>
    <p:sldId id="295" r:id="rId11"/>
    <p:sldId id="298" r:id="rId12"/>
    <p:sldId id="300" r:id="rId13"/>
    <p:sldId id="299" r:id="rId14"/>
    <p:sldId id="302" r:id="rId15"/>
    <p:sldId id="296" r:id="rId16"/>
    <p:sldId id="303" r:id="rId17"/>
    <p:sldId id="301" r:id="rId18"/>
    <p:sldId id="304" r:id="rId19"/>
    <p:sldId id="305" r:id="rId20"/>
    <p:sldId id="294" r:id="rId21"/>
    <p:sldId id="297" r:id="rId22"/>
    <p:sldId id="286" r:id="rId23"/>
  </p:sldIdLst>
  <p:sldSz cx="12192000" cy="6858000"/>
  <p:notesSz cx="6858000" cy="9144000"/>
  <p:embeddedFontLst>
    <p:embeddedFont>
      <p:font typeface="華康中特圓體" panose="020F0809000000000000" pitchFamily="49" charset="-120"/>
      <p:regular r:id="rId25"/>
    </p:embeddedFont>
    <p:embeddedFont>
      <p:font typeface="微軟正黑體" panose="020B0604030504040204" pitchFamily="34" charset="-120"/>
      <p:regular r:id="rId26"/>
      <p:bold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3D4"/>
    <a:srgbClr val="FF626C"/>
    <a:srgbClr val="0084FF"/>
    <a:srgbClr val="F0F2F5"/>
    <a:srgbClr val="FFB9BE"/>
    <a:srgbClr val="010101"/>
    <a:srgbClr val="00456B"/>
    <a:srgbClr val="FFC73E"/>
    <a:srgbClr val="60A8AF"/>
    <a:srgbClr val="B3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6424" autoAdjust="0"/>
  </p:normalViewPr>
  <p:slideViewPr>
    <p:cSldViewPr snapToGrid="0" showGuides="1">
      <p:cViewPr varScale="1">
        <p:scale>
          <a:sx n="64" d="100"/>
          <a:sy n="64" d="100"/>
        </p:scale>
        <p:origin x="668" y="4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F09A9-601B-407D-BB72-5AD9D6B75078}" type="datetimeFigureOut">
              <a:rPr lang="zh-CN" altLang="en-US" smtClean="0"/>
              <a:t>2021/6/17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88E57-AF26-4FA1-B576-B58FC8856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812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88E57-AF26-4FA1-B576-B58FC88565B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603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88E57-AF26-4FA1-B576-B58FC88565B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705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88E57-AF26-4FA1-B576-B58FC88565B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161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凡走過必留下痕跡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88E57-AF26-4FA1-B576-B58FC88565B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01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影片連節：</a:t>
            </a:r>
            <a:r>
              <a:rPr lang="en-US" altLang="zh-TW" dirty="0" smtClean="0"/>
              <a:t>https://www.youtube.com/watch?v=2dDV9TZSQxU&amp;t=3s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88E57-AF26-4FA1-B576-B58FC88565B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528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影片連結：</a:t>
            </a:r>
            <a:r>
              <a:rPr lang="en-US" altLang="zh-TW" dirty="0" smtClean="0"/>
              <a:t>https://www.youtube.com/watch?v=HkblzPc3zg4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88E57-AF26-4FA1-B576-B58FC88565B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610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88E57-AF26-4FA1-B576-B58FC88565B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08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E36C7F1-6C00-4850-BBD3-E2708CA8A36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A0C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BB73022-E843-4B58-8CAE-72943EF2BA47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AD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12">
            <a:extLst>
              <a:ext uri="{FF2B5EF4-FFF2-40B4-BE49-F238E27FC236}">
                <a16:creationId xmlns:a16="http://schemas.microsoft.com/office/drawing/2014/main" xmlns="" id="{6DD138FA-3C37-42AF-8AF2-84E223662A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5" t="13963" r="15432" b="9410"/>
          <a:stretch/>
        </p:blipFill>
        <p:spPr>
          <a:xfrm rot="5400000">
            <a:off x="2515440" y="-2202731"/>
            <a:ext cx="7034120" cy="11163542"/>
          </a:xfrm>
          <a:prstGeom prst="rect">
            <a:avLst/>
          </a:prstGeom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482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E9DDF95-C13C-4C2F-98FA-BA6DF0A643F6}"/>
              </a:ext>
            </a:extLst>
          </p:cNvPr>
          <p:cNvSpPr/>
          <p:nvPr userDrawn="1"/>
        </p:nvSpPr>
        <p:spPr>
          <a:xfrm>
            <a:off x="0" y="0"/>
            <a:ext cx="3645927" cy="6858000"/>
          </a:xfrm>
          <a:prstGeom prst="rect">
            <a:avLst/>
          </a:prstGeom>
          <a:solidFill>
            <a:srgbClr val="A0C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AAD9E68-964B-476D-BD2F-D973751F83F0}"/>
              </a:ext>
            </a:extLst>
          </p:cNvPr>
          <p:cNvSpPr/>
          <p:nvPr userDrawn="1"/>
        </p:nvSpPr>
        <p:spPr>
          <a:xfrm>
            <a:off x="3645927" y="0"/>
            <a:ext cx="8546073" cy="6858000"/>
          </a:xfrm>
          <a:prstGeom prst="rect">
            <a:avLst/>
          </a:prstGeom>
          <a:solidFill>
            <a:srgbClr val="FAD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12">
            <a:extLst>
              <a:ext uri="{FF2B5EF4-FFF2-40B4-BE49-F238E27FC236}">
                <a16:creationId xmlns:a16="http://schemas.microsoft.com/office/drawing/2014/main" xmlns="" id="{2392C822-3930-40D4-A6E1-218B19530898}"/>
              </a:ext>
            </a:extLst>
          </p:cNvPr>
          <p:cNvSpPr/>
          <p:nvPr userDrawn="1"/>
        </p:nvSpPr>
        <p:spPr>
          <a:xfrm>
            <a:off x="3645927" y="191067"/>
            <a:ext cx="8336523" cy="6480628"/>
          </a:xfrm>
          <a:prstGeom prst="roundRect">
            <a:avLst>
              <a:gd name="adj" fmla="val 3785"/>
            </a:avLst>
          </a:prstGeom>
          <a:solidFill>
            <a:schemeClr val="bg1"/>
          </a:solidFill>
          <a:ln w="20320">
            <a:solidFill>
              <a:srgbClr val="8E8E8E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xmlns="" id="{1B50A14D-2544-4414-8AEB-25EF28F270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5" t="28208" r="52504" b="33610"/>
          <a:stretch/>
        </p:blipFill>
        <p:spPr>
          <a:xfrm>
            <a:off x="2921006" y="643082"/>
            <a:ext cx="3405971" cy="55626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5192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08F19D0-F4B1-4C67-8B9B-2D43605F14E0}"/>
              </a:ext>
            </a:extLst>
          </p:cNvPr>
          <p:cNvSpPr/>
          <p:nvPr userDrawn="1"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A0C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DB69652-717E-4E82-B343-89A08A675C12}"/>
              </a:ext>
            </a:extLst>
          </p:cNvPr>
          <p:cNvSpPr/>
          <p:nvPr userDrawn="1"/>
        </p:nvSpPr>
        <p:spPr>
          <a:xfrm>
            <a:off x="6096000" y="3428998"/>
            <a:ext cx="6096000" cy="3429002"/>
          </a:xfrm>
          <a:prstGeom prst="rect">
            <a:avLst/>
          </a:prstGeom>
          <a:solidFill>
            <a:srgbClr val="FAD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77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08F19D0-F4B1-4C67-8B9B-2D43605F14E0}"/>
              </a:ext>
            </a:extLst>
          </p:cNvPr>
          <p:cNvSpPr/>
          <p:nvPr userDrawn="1"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rgbClr val="A0C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DB69652-717E-4E82-B343-89A08A675C12}"/>
              </a:ext>
            </a:extLst>
          </p:cNvPr>
          <p:cNvSpPr/>
          <p:nvPr userDrawn="1"/>
        </p:nvSpPr>
        <p:spPr>
          <a:xfrm>
            <a:off x="6096000" y="3428998"/>
            <a:ext cx="6096000" cy="3429002"/>
          </a:xfrm>
          <a:prstGeom prst="rect">
            <a:avLst/>
          </a:prstGeom>
          <a:solidFill>
            <a:srgbClr val="FAD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17">
            <a:extLst>
              <a:ext uri="{FF2B5EF4-FFF2-40B4-BE49-F238E27FC236}">
                <a16:creationId xmlns:a16="http://schemas.microsoft.com/office/drawing/2014/main" xmlns="" id="{01B58B04-61DF-4368-9E5B-1A9430F901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5" t="13963" r="15432" b="9410"/>
          <a:stretch/>
        </p:blipFill>
        <p:spPr>
          <a:xfrm rot="5400000">
            <a:off x="2925434" y="-1362528"/>
            <a:ext cx="6195993" cy="9583056"/>
          </a:xfrm>
          <a:prstGeom prst="rect">
            <a:avLst/>
          </a:prstGeom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1364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E1ABA3BE-18E6-4010-9492-4FBFC48D5492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A0C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7C3314B-EF1D-4293-876E-FCBFD460FA97}"/>
              </a:ext>
            </a:extLst>
          </p:cNvPr>
          <p:cNvSpPr/>
          <p:nvPr userDrawn="1"/>
        </p:nvSpPr>
        <p:spPr>
          <a:xfrm>
            <a:off x="0" y="0"/>
            <a:ext cx="12192000" cy="3429001"/>
          </a:xfrm>
          <a:prstGeom prst="rect">
            <a:avLst/>
          </a:prstGeom>
          <a:solidFill>
            <a:srgbClr val="FAD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3C3015F2-B8FA-4BFE-8BFA-054E3A312611}"/>
              </a:ext>
            </a:extLst>
          </p:cNvPr>
          <p:cNvSpPr/>
          <p:nvPr userDrawn="1"/>
        </p:nvSpPr>
        <p:spPr>
          <a:xfrm>
            <a:off x="270113" y="191067"/>
            <a:ext cx="11721068" cy="6480628"/>
          </a:xfrm>
          <a:prstGeom prst="roundRect">
            <a:avLst>
              <a:gd name="adj" fmla="val 3785"/>
            </a:avLst>
          </a:prstGeom>
          <a:solidFill>
            <a:schemeClr val="bg1"/>
          </a:solidFill>
          <a:ln w="19304">
            <a:solidFill>
              <a:srgbClr val="727272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1996CCC-4024-4AD3-950C-6384B5FBAA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5" t="28208" r="52504" b="33610"/>
          <a:stretch/>
        </p:blipFill>
        <p:spPr>
          <a:xfrm>
            <a:off x="-454808" y="596900"/>
            <a:ext cx="3405971" cy="55626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7195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3406D85-5E05-4ED4-9A9F-CED228D8EF20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A0C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AA9DC88-92C9-4AAF-9D8B-C247ACBE7C8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AD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30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1582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55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2" r:id="rId5"/>
    <p:sldLayoutId id="2147483653" r:id="rId6"/>
    <p:sldLayoutId id="214748365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hyperlink" Target="https://www.youtube.com/watch?v=2dDV9TZSQxU&amp;t=3s" TargetMode="Externa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hyperlink" Target="https://www.youtube.com/watch?v=HkblzPc3zg4" TargetMode="Externa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E36C7F1-6C00-4850-BBD3-E2708CA8A36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A0C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0BB73022-E843-4B58-8CAE-72943EF2BA47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AD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DD138FA-3C37-42AF-8AF2-84E223662A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5" t="13963" r="15432" b="9410"/>
          <a:stretch/>
        </p:blipFill>
        <p:spPr>
          <a:xfrm rot="5400000">
            <a:off x="2515440" y="-2202731"/>
            <a:ext cx="7034120" cy="11163542"/>
          </a:xfrm>
          <a:prstGeom prst="rect">
            <a:avLst/>
          </a:prstGeom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0EC271-F6FA-400A-98A1-C5D063F69E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>
            <a:off x="898465" y="1092175"/>
            <a:ext cx="4749800" cy="280244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EA40FC9A-B7C0-426E-9DB1-8176B1F1EC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 flipH="1">
            <a:off x="6864471" y="1092175"/>
            <a:ext cx="4749800" cy="2802443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2633592" y="1969874"/>
            <a:ext cx="710963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10800" dirty="0" smtClean="0">
                <a:solidFill>
                  <a:srgbClr val="FF62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網路大小事</a:t>
            </a:r>
            <a:endParaRPr lang="zh-TW" altLang="en-US" sz="7200" dirty="0">
              <a:solidFill>
                <a:srgbClr val="FF626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146828" y="5033654"/>
            <a:ext cx="40831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專任輔導教師 劉文琇</a:t>
            </a:r>
            <a:endParaRPr lang="en-US" altLang="zh-TW" sz="32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TW" sz="2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2021</a:t>
            </a:r>
            <a:r>
              <a:rPr lang="zh-TW" altLang="en-US" sz="2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年</a:t>
            </a:r>
            <a:r>
              <a:rPr lang="en-US" altLang="zh-TW" sz="2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06</a:t>
            </a:r>
            <a:r>
              <a:rPr lang="zh-TW" altLang="en-US" sz="2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月</a:t>
            </a:r>
            <a:endParaRPr lang="zh-TW" altLang="en-US" sz="28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695343" y="3902815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網路安全與自我</a:t>
            </a:r>
            <a:r>
              <a:rPr lang="zh-TW" alt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保護</a:t>
            </a:r>
            <a:endParaRPr lang="zh-TW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395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可能是‎顯示的文字是「 ‎د 當5/18停課消息一宣布時‎」‎的圖像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6" t="18258" r="20412" b="33379"/>
          <a:stretch/>
        </p:blipFill>
        <p:spPr bwMode="auto">
          <a:xfrm>
            <a:off x="3218621" y="1768002"/>
            <a:ext cx="5754757" cy="361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464509" y="4833012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4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當停課一消息宣布時</a:t>
            </a:r>
            <a:endParaRPr lang="zh-TW" altLang="en-US" sz="4400" dirty="0">
              <a:solidFill>
                <a:srgbClr val="01010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75151" y="998561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4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回想</a:t>
            </a:r>
            <a:r>
              <a:rPr lang="en-US" altLang="zh-TW" sz="44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5/18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0394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可能是顯示的文字是「感覺美好的假期就在眼前」的圖像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7" t="7073" r="15449" b="31783"/>
          <a:stretch/>
        </p:blipFill>
        <p:spPr bwMode="auto">
          <a:xfrm>
            <a:off x="2633608" y="705405"/>
            <a:ext cx="6924785" cy="428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182382" y="4711149"/>
            <a:ext cx="5827236" cy="988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4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感覺提前迎來美好假期</a:t>
            </a:r>
            <a:endParaRPr lang="zh-TW" altLang="en-US" sz="4400" dirty="0">
              <a:solidFill>
                <a:srgbClr val="01010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153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2326064" y="793149"/>
            <a:ext cx="7520007" cy="4979182"/>
            <a:chOff x="2488886" y="654001"/>
            <a:chExt cx="7520007" cy="4979182"/>
          </a:xfrm>
        </p:grpSpPr>
        <p:sp>
          <p:nvSpPr>
            <p:cNvPr id="3" name="文字方塊 2"/>
            <p:cNvSpPr txBox="1"/>
            <p:nvPr/>
          </p:nvSpPr>
          <p:spPr>
            <a:xfrm>
              <a:off x="5028036" y="654001"/>
              <a:ext cx="2441694" cy="988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4400" dirty="0" smtClean="0">
                  <a:solidFill>
                    <a:srgbClr val="010101"/>
                  </a:solidFill>
                  <a:latin typeface="華康中特圓體" panose="020F0809000000000000" pitchFamily="49" charset="-120"/>
                  <a:ea typeface="華康中特圓體" panose="020F0809000000000000" pitchFamily="49" charset="-120"/>
                </a:rPr>
                <a:t>為了防疫</a:t>
              </a:r>
              <a:endParaRPr lang="zh-TW" altLang="en-US" sz="4400" dirty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endParaRPr>
            </a:p>
          </p:txBody>
        </p:sp>
        <p:pic>
          <p:nvPicPr>
            <p:cNvPr id="3076" name="Picture 4" descr="7,462 Stay Home Icon Illustrations &amp;amp; Clip Art - iStock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71" t="21871" r="21871" b="21871"/>
            <a:stretch/>
          </p:blipFill>
          <p:spPr bwMode="auto">
            <a:xfrm>
              <a:off x="4609135" y="1642990"/>
              <a:ext cx="3279498" cy="3279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文字方塊 4"/>
            <p:cNvSpPr txBox="1"/>
            <p:nvPr/>
          </p:nvSpPr>
          <p:spPr>
            <a:xfrm>
              <a:off x="2488886" y="4644194"/>
              <a:ext cx="7520007" cy="988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4400" dirty="0">
                  <a:solidFill>
                    <a:srgbClr val="010101"/>
                  </a:solidFill>
                  <a:latin typeface="華康中特圓體" panose="020F0809000000000000" pitchFamily="49" charset="-120"/>
                  <a:ea typeface="華康中特圓體" panose="020F0809000000000000" pitchFamily="49" charset="-120"/>
                </a:rPr>
                <a:t>我們大部分的時間都待在家中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341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0" t="7507" r="44305" b="44191"/>
          <a:stretch/>
        </p:blipFill>
        <p:spPr>
          <a:xfrm>
            <a:off x="3402495" y="1232451"/>
            <a:ext cx="5387010" cy="4172292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310896" y="550105"/>
            <a:ext cx="3570208" cy="988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4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在家除了上課</a:t>
            </a:r>
            <a:endParaRPr lang="zh-TW" altLang="en-US" sz="4400" dirty="0">
              <a:solidFill>
                <a:srgbClr val="01010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97387" y="4901300"/>
            <a:ext cx="8597226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4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也多了許多可以</a:t>
            </a:r>
            <a:r>
              <a:rPr lang="zh-TW" altLang="en-US" sz="5400" dirty="0" smtClean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自己運用</a:t>
            </a:r>
            <a:r>
              <a:rPr lang="zh-TW" altLang="en-US" sz="44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的時間</a:t>
            </a:r>
            <a:endParaRPr lang="zh-TW" altLang="en-US" sz="4400" dirty="0">
              <a:solidFill>
                <a:srgbClr val="01010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358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872593" y="2047461"/>
            <a:ext cx="2441694" cy="2990038"/>
            <a:chOff x="2082187" y="986583"/>
            <a:chExt cx="2441694" cy="2990038"/>
          </a:xfrm>
        </p:grpSpPr>
        <p:pic>
          <p:nvPicPr>
            <p:cNvPr id="4100" name="Picture 4" descr="Free Play Game Icon of Line style - Available in SVG, PNG, EPS, AI &amp;amp; Icon  fonts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A0A0A">
                    <a:alpha val="11373"/>
                  </a:srgbClr>
                </a:clrFrom>
                <a:clrTo>
                  <a:srgbClr val="0A0A0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2852" y="986583"/>
              <a:ext cx="2140365" cy="21403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文字方塊 6"/>
            <p:cNvSpPr txBox="1"/>
            <p:nvPr/>
          </p:nvSpPr>
          <p:spPr>
            <a:xfrm>
              <a:off x="2082187" y="2987632"/>
              <a:ext cx="2441694" cy="988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4400" dirty="0" smtClean="0">
                  <a:solidFill>
                    <a:srgbClr val="010101"/>
                  </a:solidFill>
                  <a:latin typeface="華康中特圓體" panose="020F0809000000000000" pitchFamily="49" charset="-120"/>
                  <a:ea typeface="華康中特圓體" panose="020F0809000000000000" pitchFamily="49" charset="-120"/>
                </a:rPr>
                <a:t>線上遊戲</a:t>
              </a:r>
              <a:endParaRPr lang="zh-TW" altLang="en-US" sz="4400" dirty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5136077" y="2840234"/>
            <a:ext cx="2512785" cy="3126816"/>
            <a:chOff x="4771592" y="914568"/>
            <a:chExt cx="2512785" cy="3126816"/>
          </a:xfrm>
        </p:grpSpPr>
        <p:pic>
          <p:nvPicPr>
            <p:cNvPr id="4102" name="Picture 6" descr="Speech Chat Bubbles Icon Set Stock Vector - Illustration of dialog,  communication: 114648878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101" t="51130" r="2811" b="27931"/>
            <a:stretch/>
          </p:blipFill>
          <p:spPr bwMode="auto">
            <a:xfrm>
              <a:off x="4880224" y="914568"/>
              <a:ext cx="2404153" cy="2387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文字方塊 12"/>
            <p:cNvSpPr txBox="1"/>
            <p:nvPr/>
          </p:nvSpPr>
          <p:spPr>
            <a:xfrm>
              <a:off x="4771592" y="2933388"/>
              <a:ext cx="2441694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4400" dirty="0" smtClean="0">
                  <a:solidFill>
                    <a:srgbClr val="010101"/>
                  </a:solidFill>
                  <a:latin typeface="華康中特圓體" panose="020F0809000000000000" pitchFamily="49" charset="-120"/>
                  <a:ea typeface="華康中特圓體" panose="020F0809000000000000" pitchFamily="49" charset="-120"/>
                </a:rPr>
                <a:t>上網聊天</a:t>
              </a:r>
              <a:endParaRPr lang="zh-TW" altLang="en-US" sz="4400" dirty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endParaRPr>
            </a:p>
          </p:txBody>
        </p:sp>
      </p:grpSp>
      <p:sp>
        <p:nvSpPr>
          <p:cNvPr id="15" name="文字方塊 14"/>
          <p:cNvSpPr txBox="1"/>
          <p:nvPr/>
        </p:nvSpPr>
        <p:spPr>
          <a:xfrm>
            <a:off x="4875153" y="430835"/>
            <a:ext cx="2441694" cy="988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4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你可能會</a:t>
            </a:r>
            <a:endParaRPr lang="zh-TW" altLang="en-US" sz="4400" dirty="0">
              <a:solidFill>
                <a:srgbClr val="01010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303792" y="2047461"/>
            <a:ext cx="3005951" cy="3079408"/>
            <a:chOff x="8282098" y="1719470"/>
            <a:chExt cx="3005951" cy="3079408"/>
          </a:xfrm>
        </p:grpSpPr>
        <p:pic>
          <p:nvPicPr>
            <p:cNvPr id="4104" name="Picture 8" descr="Internet Icon. Internet Symbol. Planet, Planet Earth, Global... Royalty  Free Cliparts, Vectors, And Stock Illustration. Image 114217014.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44" t="17152" r="15217" b="17515"/>
            <a:stretch/>
          </p:blipFill>
          <p:spPr bwMode="auto">
            <a:xfrm>
              <a:off x="8557591" y="1719470"/>
              <a:ext cx="2454966" cy="2385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文字方塊 16"/>
            <p:cNvSpPr txBox="1"/>
            <p:nvPr/>
          </p:nvSpPr>
          <p:spPr>
            <a:xfrm>
              <a:off x="8282098" y="3809889"/>
              <a:ext cx="3005951" cy="988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TW" altLang="en-US" sz="4400" dirty="0" smtClean="0">
                  <a:solidFill>
                    <a:srgbClr val="010101"/>
                  </a:solidFill>
                  <a:latin typeface="華康中特圓體" panose="020F0809000000000000" pitchFamily="49" charset="-120"/>
                  <a:ea typeface="華康中特圓體" panose="020F0809000000000000" pitchFamily="49" charset="-120"/>
                </a:rPr>
                <a:t>上網查資料</a:t>
              </a:r>
              <a:endParaRPr lang="zh-TW" altLang="en-US" sz="4400" dirty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049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2415208" y="2490195"/>
            <a:ext cx="7841976" cy="1569660"/>
            <a:chOff x="2276060" y="4537656"/>
            <a:chExt cx="7841976" cy="1569660"/>
          </a:xfrm>
        </p:grpSpPr>
        <p:sp>
          <p:nvSpPr>
            <p:cNvPr id="3" name="矩形 2"/>
            <p:cNvSpPr/>
            <p:nvPr/>
          </p:nvSpPr>
          <p:spPr>
            <a:xfrm>
              <a:off x="2276060" y="4800600"/>
              <a:ext cx="7841976" cy="1306716"/>
            </a:xfrm>
            <a:prstGeom prst="rect">
              <a:avLst/>
            </a:prstGeom>
            <a:solidFill>
              <a:srgbClr val="FFB9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4" name="群組 3"/>
            <p:cNvGrpSpPr/>
            <p:nvPr/>
          </p:nvGrpSpPr>
          <p:grpSpPr>
            <a:xfrm>
              <a:off x="2538709" y="4537656"/>
              <a:ext cx="7237879" cy="1569660"/>
              <a:chOff x="2815000" y="4290518"/>
              <a:chExt cx="7237879" cy="1569660"/>
            </a:xfrm>
            <a:noFill/>
          </p:grpSpPr>
          <p:sp>
            <p:nvSpPr>
              <p:cNvPr id="5" name="文字方塊 4"/>
              <p:cNvSpPr txBox="1"/>
              <p:nvPr/>
            </p:nvSpPr>
            <p:spPr>
              <a:xfrm>
                <a:off x="2815000" y="4652822"/>
                <a:ext cx="7237879" cy="110799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TW" altLang="en-US" sz="4400" dirty="0" smtClean="0">
                    <a:solidFill>
                      <a:srgbClr val="010101"/>
                    </a:solidFill>
                    <a:latin typeface="華康中特圓體" panose="020F0809000000000000" pitchFamily="49" charset="-120"/>
                    <a:ea typeface="華康中特圓體" panose="020F0809000000000000" pitchFamily="49" charset="-120"/>
                  </a:rPr>
                  <a:t>但有時候，會出現 　　狀況</a:t>
                </a:r>
                <a:endParaRPr lang="zh-TW" altLang="en-US" sz="4400" dirty="0">
                  <a:solidFill>
                    <a:srgbClr val="010101"/>
                  </a:solidFill>
                  <a:latin typeface="華康中特圓體" panose="020F0809000000000000" pitchFamily="49" charset="-120"/>
                  <a:ea typeface="華康中特圓體" panose="020F0809000000000000" pitchFamily="49" charset="-120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7431608" y="4290518"/>
                <a:ext cx="1415772" cy="1569660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r>
                  <a:rPr lang="en-US" altLang="zh-TW" sz="9600" dirty="0">
                    <a:ln>
                      <a:solidFill>
                        <a:schemeClr val="bg1">
                          <a:lumMod val="95000"/>
                        </a:schemeClr>
                      </a:solidFill>
                    </a:ln>
                    <a:solidFill>
                      <a:srgbClr val="FF0000"/>
                    </a:solidFill>
                    <a:latin typeface="華康中特圓體" panose="020F0809000000000000" pitchFamily="49" charset="-120"/>
                    <a:ea typeface="華康中特圓體" panose="020F0809000000000000" pitchFamily="49" charset="-120"/>
                  </a:rPr>
                  <a:t>NG</a:t>
                </a:r>
                <a:endParaRPr lang="zh-TW" altLang="en-US" sz="9600" dirty="0">
                  <a:ln>
                    <a:solidFill>
                      <a:schemeClr val="bg1">
                        <a:lumMod val="95000"/>
                      </a:schemeClr>
                    </a:solidFill>
                  </a:ln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579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群組 47"/>
          <p:cNvGrpSpPr/>
          <p:nvPr/>
        </p:nvGrpSpPr>
        <p:grpSpPr>
          <a:xfrm>
            <a:off x="5918016" y="245327"/>
            <a:ext cx="4520085" cy="6305798"/>
            <a:chOff x="5918016" y="245327"/>
            <a:chExt cx="4520085" cy="6305798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8016" y="245327"/>
              <a:ext cx="4520085" cy="6305798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8194" name="Picture 2" descr="https://buzzorange.com/wp-content/uploads/2014/11/12.22.32.png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14" t="29239" r="73107" b="55551"/>
            <a:stretch/>
          </p:blipFill>
          <p:spPr bwMode="auto">
            <a:xfrm>
              <a:off x="5989328" y="245327"/>
              <a:ext cx="640071" cy="626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群組 12"/>
          <p:cNvGrpSpPr/>
          <p:nvPr/>
        </p:nvGrpSpPr>
        <p:grpSpPr>
          <a:xfrm>
            <a:off x="7688920" y="1186075"/>
            <a:ext cx="2526654" cy="612000"/>
            <a:chOff x="7231720" y="1174049"/>
            <a:chExt cx="2526654" cy="612000"/>
          </a:xfrm>
        </p:grpSpPr>
        <p:sp>
          <p:nvSpPr>
            <p:cNvPr id="12" name="圓角矩形 11"/>
            <p:cNvSpPr/>
            <p:nvPr/>
          </p:nvSpPr>
          <p:spPr>
            <a:xfrm>
              <a:off x="7231720" y="1174049"/>
              <a:ext cx="2395331" cy="612000"/>
            </a:xfrm>
            <a:prstGeom prst="roundRect">
              <a:avLst/>
            </a:prstGeom>
            <a:solidFill>
              <a:srgbClr val="008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7231720" y="1295383"/>
              <a:ext cx="2526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欸，等一下來打</a:t>
              </a:r>
              <a:r>
                <a:rPr lang="en-US" altLang="zh-TW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lol</a:t>
              </a:r>
              <a:r>
                <a:rPr lang="zh-TW" altLang="en-US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啊！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989328" y="2008601"/>
            <a:ext cx="877163" cy="612000"/>
            <a:chOff x="5532128" y="1926323"/>
            <a:chExt cx="877163" cy="612000"/>
          </a:xfrm>
        </p:grpSpPr>
        <p:sp>
          <p:nvSpPr>
            <p:cNvPr id="10" name="圓角矩形 9"/>
            <p:cNvSpPr/>
            <p:nvPr/>
          </p:nvSpPr>
          <p:spPr>
            <a:xfrm>
              <a:off x="5532128" y="1926323"/>
              <a:ext cx="877163" cy="612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5532128" y="204765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好啊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！</a:t>
              </a: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5989328" y="2806425"/>
            <a:ext cx="2031325" cy="612000"/>
            <a:chOff x="5532128" y="1926147"/>
            <a:chExt cx="2031325" cy="612000"/>
          </a:xfrm>
        </p:grpSpPr>
        <p:sp>
          <p:nvSpPr>
            <p:cNvPr id="18" name="圓角矩形 17"/>
            <p:cNvSpPr/>
            <p:nvPr/>
          </p:nvSpPr>
          <p:spPr>
            <a:xfrm>
              <a:off x="5532128" y="1926147"/>
              <a:ext cx="1952037" cy="61200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5532128" y="2047481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不要找丸尾啊？</a:t>
              </a:r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8514591" y="3623267"/>
            <a:ext cx="1569660" cy="612000"/>
            <a:chOff x="8057391" y="1025724"/>
            <a:chExt cx="1569660" cy="612000"/>
          </a:xfrm>
        </p:grpSpPr>
        <p:sp>
          <p:nvSpPr>
            <p:cNvPr id="32" name="圓角矩形 31"/>
            <p:cNvSpPr/>
            <p:nvPr/>
          </p:nvSpPr>
          <p:spPr>
            <a:xfrm>
              <a:off x="8057391" y="1025724"/>
              <a:ext cx="1569660" cy="612000"/>
            </a:xfrm>
            <a:prstGeom prst="roundRect">
              <a:avLst/>
            </a:prstGeom>
            <a:solidFill>
              <a:srgbClr val="008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文字方塊 32"/>
            <p:cNvSpPr txBox="1"/>
            <p:nvPr/>
          </p:nvSpPr>
          <p:spPr>
            <a:xfrm>
              <a:off x="8057391" y="115366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TW" altLang="en-US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才不要ㄌㄟ！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6500191" y="4330385"/>
            <a:ext cx="3584060" cy="612000"/>
            <a:chOff x="6452903" y="4330385"/>
            <a:chExt cx="3631348" cy="612000"/>
          </a:xfrm>
        </p:grpSpPr>
        <p:sp>
          <p:nvSpPr>
            <p:cNvPr id="35" name="圓角矩形 34"/>
            <p:cNvSpPr/>
            <p:nvPr/>
          </p:nvSpPr>
          <p:spPr>
            <a:xfrm>
              <a:off x="6452903" y="4330385"/>
              <a:ext cx="3631348" cy="612000"/>
            </a:xfrm>
            <a:prstGeom prst="roundRect">
              <a:avLst/>
            </a:prstGeom>
            <a:solidFill>
              <a:srgbClr val="008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6675130" y="4451719"/>
              <a:ext cx="3409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TW" altLang="en-US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他那麼白癡，每次都來幫倒忙！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9144294" y="5032500"/>
            <a:ext cx="895378" cy="612000"/>
            <a:chOff x="9144294" y="5032500"/>
            <a:chExt cx="895378" cy="612000"/>
          </a:xfrm>
        </p:grpSpPr>
        <p:sp>
          <p:nvSpPr>
            <p:cNvPr id="43" name="圓角矩形 42"/>
            <p:cNvSpPr/>
            <p:nvPr/>
          </p:nvSpPr>
          <p:spPr>
            <a:xfrm>
              <a:off x="9144294" y="5032500"/>
              <a:ext cx="895378" cy="612000"/>
            </a:xfrm>
            <a:prstGeom prst="roundRect">
              <a:avLst/>
            </a:prstGeom>
            <a:solidFill>
              <a:srgbClr val="008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9236181" y="5153834"/>
              <a:ext cx="7047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雷包！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2" name="文字方塊 41"/>
          <p:cNvSpPr txBox="1"/>
          <p:nvPr/>
        </p:nvSpPr>
        <p:spPr>
          <a:xfrm>
            <a:off x="999522" y="558625"/>
            <a:ext cx="1659429" cy="5401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5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NG</a:t>
            </a:r>
            <a:endParaRPr lang="zh-TW" altLang="en-US" sz="11500" dirty="0">
              <a:solidFill>
                <a:srgbClr val="FF000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r>
              <a:rPr lang="zh-TW" altLang="en-US" sz="115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狀</a:t>
            </a:r>
            <a:endParaRPr lang="en-US" altLang="zh-TW" sz="11500" dirty="0" smtClean="0">
              <a:solidFill>
                <a:srgbClr val="01010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r>
              <a:rPr lang="zh-TW" altLang="en-US" sz="11500" dirty="0" smtClean="0">
                <a:solidFill>
                  <a:srgbClr val="01010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況</a:t>
            </a:r>
            <a:endParaRPr lang="zh-TW" altLang="en-US" sz="11500" dirty="0">
              <a:solidFill>
                <a:srgbClr val="01010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444409" y="4120540"/>
            <a:ext cx="576244" cy="10332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894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透過本圖向讀者說明，哪些是違反網路禮儀的NG行為，哪些是合乎網路禮儀的OK行為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" t="-1" r="4298" b="74884"/>
          <a:stretch/>
        </p:blipFill>
        <p:spPr bwMode="auto">
          <a:xfrm>
            <a:off x="7195930" y="1331929"/>
            <a:ext cx="4651514" cy="522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999716" y="679659"/>
            <a:ext cx="7780050" cy="1200329"/>
            <a:chOff x="731359" y="1435033"/>
            <a:chExt cx="7780050" cy="1200329"/>
          </a:xfrm>
        </p:grpSpPr>
        <p:sp>
          <p:nvSpPr>
            <p:cNvPr id="2" name="文字方塊 1"/>
            <p:cNvSpPr txBox="1"/>
            <p:nvPr/>
          </p:nvSpPr>
          <p:spPr>
            <a:xfrm>
              <a:off x="3482800" y="1435033"/>
              <a:ext cx="387798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7200" dirty="0" smtClean="0">
                  <a:solidFill>
                    <a:schemeClr val="accent1">
                      <a:lumMod val="75000"/>
                    </a:schemeClr>
                  </a:solidFill>
                  <a:latin typeface="華康中特圓體" panose="020F0809000000000000" pitchFamily="49" charset="-120"/>
                  <a:ea typeface="華康中特圓體" panose="020F0809000000000000" pitchFamily="49" charset="-120"/>
                </a:rPr>
                <a:t>網路禮儀</a:t>
              </a:r>
              <a:endParaRPr lang="zh-TW" altLang="en-US" sz="7200" dirty="0">
                <a:solidFill>
                  <a:schemeClr val="accent1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endParaRPr>
            </a:p>
          </p:txBody>
        </p:sp>
        <p:grpSp>
          <p:nvGrpSpPr>
            <p:cNvPr id="3" name="Google Shape;6178;p47"/>
            <p:cNvGrpSpPr/>
            <p:nvPr/>
          </p:nvGrpSpPr>
          <p:grpSpPr>
            <a:xfrm>
              <a:off x="731359" y="1493467"/>
              <a:ext cx="7780050" cy="1084868"/>
              <a:chOff x="4411970" y="2962953"/>
              <a:chExt cx="706545" cy="104212"/>
            </a:xfrm>
          </p:grpSpPr>
          <p:sp>
            <p:nvSpPr>
              <p:cNvPr id="4" name="Google Shape;6179;p47"/>
              <p:cNvSpPr/>
              <p:nvPr/>
            </p:nvSpPr>
            <p:spPr>
              <a:xfrm>
                <a:off x="4583864" y="2962953"/>
                <a:ext cx="534651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11841" h="2305" extrusionOk="0">
                    <a:moveTo>
                      <a:pt x="1155" y="0"/>
                    </a:moveTo>
                    <a:lnTo>
                      <a:pt x="0" y="2304"/>
                    </a:lnTo>
                    <a:lnTo>
                      <a:pt x="11410" y="2304"/>
                    </a:lnTo>
                    <a:lnTo>
                      <a:pt x="11840" y="1153"/>
                    </a:lnTo>
                    <a:lnTo>
                      <a:pt x="1141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" name="Google Shape;6180;p47"/>
              <p:cNvSpPr/>
              <p:nvPr/>
            </p:nvSpPr>
            <p:spPr>
              <a:xfrm>
                <a:off x="4411970" y="2963088"/>
                <a:ext cx="124124" cy="1040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2305" extrusionOk="0">
                    <a:moveTo>
                      <a:pt x="2749" y="0"/>
                    </a:moveTo>
                    <a:lnTo>
                      <a:pt x="177" y="2"/>
                    </a:lnTo>
                    <a:cubicBezTo>
                      <a:pt x="79" y="2"/>
                      <a:pt x="1" y="79"/>
                      <a:pt x="1" y="176"/>
                    </a:cubicBezTo>
                    <a:lnTo>
                      <a:pt x="1" y="2130"/>
                    </a:lnTo>
                    <a:cubicBezTo>
                      <a:pt x="1" y="2226"/>
                      <a:pt x="79" y="2305"/>
                      <a:pt x="177" y="2305"/>
                    </a:cubicBezTo>
                    <a:lnTo>
                      <a:pt x="1522" y="2305"/>
                    </a:lnTo>
                    <a:lnTo>
                      <a:pt x="2749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6181;p47"/>
              <p:cNvSpPr/>
              <p:nvPr/>
            </p:nvSpPr>
            <p:spPr>
              <a:xfrm>
                <a:off x="4496946" y="2963133"/>
                <a:ext cx="79920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2304" extrusionOk="0">
                    <a:moveTo>
                      <a:pt x="1227" y="1"/>
                    </a:moveTo>
                    <a:lnTo>
                      <a:pt x="0" y="2304"/>
                    </a:lnTo>
                    <a:lnTo>
                      <a:pt x="542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6182;p47"/>
              <p:cNvSpPr/>
              <p:nvPr/>
            </p:nvSpPr>
            <p:spPr>
              <a:xfrm>
                <a:off x="4537628" y="2963133"/>
                <a:ext cx="79965" cy="104031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304" extrusionOk="0">
                    <a:moveTo>
                      <a:pt x="1229" y="1"/>
                    </a:moveTo>
                    <a:lnTo>
                      <a:pt x="1" y="2304"/>
                    </a:lnTo>
                    <a:lnTo>
                      <a:pt x="544" y="2304"/>
                    </a:lnTo>
                    <a:lnTo>
                      <a:pt x="1770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" name="文字方塊 13"/>
          <p:cNvSpPr txBox="1"/>
          <p:nvPr/>
        </p:nvSpPr>
        <p:spPr>
          <a:xfrm>
            <a:off x="596091" y="2553689"/>
            <a:ext cx="72815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 smtClean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在網路世界中</a:t>
            </a:r>
            <a:endParaRPr lang="en-US" altLang="zh-TW" sz="3600" dirty="0" smtClean="0">
              <a:solidFill>
                <a:schemeClr val="accent2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 smtClean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你</a:t>
            </a:r>
            <a:r>
              <a:rPr lang="zh-TW" altLang="en-US" sz="3600" dirty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有注意過</a:t>
            </a:r>
            <a:r>
              <a:rPr lang="zh-TW" altLang="en-US" sz="3600" dirty="0" smtClean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自己的行為</a:t>
            </a:r>
            <a:endParaRPr lang="en-US" altLang="zh-TW" sz="3600" dirty="0" smtClean="0">
              <a:solidFill>
                <a:schemeClr val="accent2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 smtClean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是否合適呢？</a:t>
            </a:r>
            <a:endParaRPr lang="en-US" altLang="zh-TW" sz="3600" dirty="0" smtClean="0">
              <a:solidFill>
                <a:schemeClr val="accent2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3600" dirty="0" smtClean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讓</a:t>
            </a:r>
            <a:r>
              <a:rPr lang="zh-TW" altLang="en-US" sz="3600" dirty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我們來一一檢視吧！</a:t>
            </a:r>
            <a:endParaRPr lang="en-US" altLang="zh-TW" sz="3600" dirty="0" smtClean="0">
              <a:solidFill>
                <a:schemeClr val="accent2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357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8" descr="Cartoon Statue of Liberty Talking ⬇ Vector Image by © cthoman | Vector  Stock 15479727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5"/>
          <a:stretch/>
        </p:blipFill>
        <p:spPr bwMode="auto">
          <a:xfrm>
            <a:off x="4112867" y="1018107"/>
            <a:ext cx="3709228" cy="418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cons yes and no voting for and against Royalty Free Vector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6" r="50149" b="23371"/>
          <a:stretch/>
        </p:blipFill>
        <p:spPr bwMode="auto">
          <a:xfrm>
            <a:off x="1725700" y="226650"/>
            <a:ext cx="1206086" cy="125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3173569" y="437316"/>
            <a:ext cx="7093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尊重網路上各種不同意見</a:t>
            </a:r>
            <a:endParaRPr lang="en-US" altLang="zh-TW" sz="4800" dirty="0" smtClean="0">
              <a:solidFill>
                <a:schemeClr val="tx1">
                  <a:lumMod val="65000"/>
                  <a:lumOff val="35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994097" y="5203637"/>
            <a:ext cx="10429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擁有</a:t>
            </a:r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言論自由</a:t>
            </a:r>
            <a:r>
              <a:rPr lang="zh-TW" altLang="en-US" sz="4800" dirty="0" smtClean="0">
                <a:solidFill>
                  <a:srgbClr val="FF626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≠想說什麼就說什麼</a:t>
            </a:r>
            <a:endParaRPr lang="en-US" altLang="zh-TW" sz="4800" dirty="0" smtClean="0">
              <a:solidFill>
                <a:srgbClr val="FF626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205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cons yes and no voting for and against Royalty Free Vector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6" r="50149" b="23371"/>
          <a:stretch/>
        </p:blipFill>
        <p:spPr bwMode="auto">
          <a:xfrm>
            <a:off x="1447403" y="226650"/>
            <a:ext cx="1206086" cy="125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909050" y="437316"/>
            <a:ext cx="7643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貼文分享前，先</a:t>
            </a:r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思考</a:t>
            </a:r>
            <a:r>
              <a:rPr lang="zh-TW" alt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再</a:t>
            </a:r>
            <a:r>
              <a:rPr lang="zh-TW" altLang="en-US" sz="48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查證</a:t>
            </a:r>
            <a:endParaRPr lang="en-US" altLang="zh-TW" sz="4800" dirty="0" smtClean="0">
              <a:solidFill>
                <a:srgbClr val="FF000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548" y="1530442"/>
            <a:ext cx="8069866" cy="452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 descr="Logo, youtube Free Icon of Social media and logos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403" y="4831209"/>
            <a:ext cx="1607024" cy="160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8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909049" y="437316"/>
            <a:ext cx="80239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chemeClr val="accent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網路上的訊息都是正確的嗎？</a:t>
            </a:r>
            <a:endParaRPr lang="en-US" altLang="zh-TW" sz="4800" dirty="0" smtClean="0">
              <a:solidFill>
                <a:schemeClr val="accent2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AutoShape 2" descr="Light bulb icon flat style Royalty Free Vector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4" descr="Light bulb icon flat style Royalty Free Vector 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5366" name="Picture 6" descr="mačka Skulptura slušaj lamp icon - bruhmentor.or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517" y="187548"/>
            <a:ext cx="1330532" cy="133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6264498" y="1913125"/>
            <a:ext cx="5519998" cy="3249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不要輕易相信</a:t>
            </a:r>
            <a:endParaRPr lang="en-US" altLang="zh-TW" sz="3600" dirty="0">
              <a:solidFill>
                <a:srgbClr val="FF000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不要</a:t>
            </a:r>
            <a:r>
              <a:rPr lang="zh-TW" altLang="en-US" sz="36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散播</a:t>
            </a:r>
            <a:r>
              <a:rPr lang="zh-TW" alt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不確定</a:t>
            </a:r>
            <a:r>
              <a:rPr lang="zh-TW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的消息</a:t>
            </a:r>
            <a:endParaRPr lang="en-US" altLang="zh-TW" sz="3600" dirty="0">
              <a:solidFill>
                <a:schemeClr val="tx1">
                  <a:lumMod val="50000"/>
                  <a:lumOff val="50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不要製造</a:t>
            </a:r>
            <a:r>
              <a:rPr lang="zh-TW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假消息</a:t>
            </a:r>
          </a:p>
        </p:txBody>
      </p:sp>
      <p:pic>
        <p:nvPicPr>
          <p:cNvPr id="15368" name="Picture 8" descr="不當內容兒童篇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19501" r="7139" b="11179"/>
          <a:stretch/>
        </p:blipFill>
        <p:spPr bwMode="auto">
          <a:xfrm>
            <a:off x="795131" y="2221238"/>
            <a:ext cx="5287617" cy="338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1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5070326" y="554509"/>
            <a:ext cx="3934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散播不實</a:t>
            </a:r>
            <a:r>
              <a:rPr lang="zh-TW" alt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謠言</a:t>
            </a:r>
            <a:endParaRPr lang="en-US" altLang="zh-TW" sz="4800" dirty="0" smtClean="0">
              <a:solidFill>
                <a:schemeClr val="tx1">
                  <a:lumMod val="65000"/>
                  <a:lumOff val="35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4" name="Picture 2" descr="Icons yes and no voting for and against Royalty Free Vector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1" t="10226" b="23371"/>
          <a:stretch/>
        </p:blipFill>
        <p:spPr bwMode="auto">
          <a:xfrm>
            <a:off x="3726596" y="343843"/>
            <a:ext cx="1223203" cy="125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0" y="5375731"/>
            <a:ext cx="8224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是需要負擔</a:t>
            </a:r>
            <a:r>
              <a:rPr lang="zh-TW" altLang="en-US" sz="36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法律責任的！</a:t>
            </a:r>
            <a:endParaRPr lang="zh-TW" altLang="en-US" sz="3600" dirty="0">
              <a:solidFill>
                <a:srgbClr val="FF000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AutoShape 2" descr="伤心卡通人物图片(第1页) - 要无忧健康图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AutoShape 4" descr="拍卖会, 木槌, 法官, 法律, 判决自由图标的Business Succes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" name="AutoShape 6" descr="拍卖会, 木槌, 法官, 法律, 判决自由图标的Business Succes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116" y="1596174"/>
            <a:ext cx="3420304" cy="342030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842296" y="2245588"/>
            <a:ext cx="611682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zh-TW" sz="36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造成他人名譽或商譽受</a:t>
            </a:r>
            <a:r>
              <a:rPr lang="zh-TW" altLang="zh-TW" sz="36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損</a:t>
            </a:r>
            <a:r>
              <a:rPr lang="zh-TW" altLang="en-US" sz="36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，</a:t>
            </a:r>
            <a:r>
              <a:rPr lang="zh-TW" altLang="zh-TW" sz="36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可能</a:t>
            </a:r>
            <a:r>
              <a:rPr lang="zh-TW" altLang="zh-TW" sz="36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有</a:t>
            </a:r>
            <a:r>
              <a:rPr lang="zh-TW" altLang="zh-TW" sz="36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刑法</a:t>
            </a:r>
            <a:r>
              <a:rPr lang="zh-TW" altLang="zh-TW" sz="36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誹謗罪</a:t>
            </a:r>
            <a:r>
              <a:rPr lang="zh-TW" altLang="en-US" sz="36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。</a:t>
            </a:r>
            <a:endParaRPr lang="en-US" altLang="zh-TW" sz="36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571500" indent="-5715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TW" altLang="en-US" sz="36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散布造成</a:t>
            </a:r>
            <a:r>
              <a:rPr lang="zh-TW" altLang="en-US" sz="36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社會不安的謠言</a:t>
            </a:r>
            <a:r>
              <a:rPr lang="zh-TW" altLang="en-US" sz="36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，有</a:t>
            </a:r>
            <a:r>
              <a:rPr lang="zh-TW" altLang="en-US" sz="36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社會</a:t>
            </a:r>
            <a:r>
              <a:rPr lang="zh-TW" altLang="en-US" sz="36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秩序維護法</a:t>
            </a:r>
            <a:r>
              <a:rPr lang="zh-TW" altLang="en-US" sz="36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的問題。</a:t>
            </a:r>
          </a:p>
        </p:txBody>
      </p:sp>
    </p:spTree>
    <p:extLst>
      <p:ext uri="{BB962C8B-B14F-4D97-AF65-F5344CB8AC3E}">
        <p14:creationId xmlns:p14="http://schemas.microsoft.com/office/powerpoint/2010/main" val="223107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4422657" y="472104"/>
            <a:ext cx="6202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隨意散播他人照片</a:t>
            </a:r>
            <a:endParaRPr lang="en-US" altLang="zh-TW" sz="4800" dirty="0" smtClean="0">
              <a:solidFill>
                <a:schemeClr val="tx1">
                  <a:lumMod val="65000"/>
                  <a:lumOff val="35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4" name="Picture 2" descr="Icons yes and no voting for and against Royalty Free Vector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1" t="10226" b="23371"/>
          <a:stretch/>
        </p:blipFill>
        <p:spPr bwMode="auto">
          <a:xfrm>
            <a:off x="3047054" y="261436"/>
            <a:ext cx="1223203" cy="125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伤心卡通人物图片(第1页) - 要无忧健康图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AutoShape 4" descr="拍卖会, 木槌, 法官, 法律, 判决自由图标的Business Succes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" name="AutoShape 6" descr="拍卖会, 木槌, 法官, 法律, 判决自由图标的Business Succes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6388" name="Picture 4" descr="https://isafe.moe.edu.tw/sites/default/files/comic/28_%E9%87%8D%E8%A6%96%E8%B3%87%E8%A8%8A%E5%AE%89%E5%85%A8%EF%BC%88%E4%B8%8D%E7%95%B6%E5%85%A7%E5%AE%B9%EF%BC%89%E2%80%94%E7%A7%81%E5%AF%86%E7%85%A7%E4%B8%89%E3%80%8C%E4%B8%8D%E3%80%8D%E6%9B%B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r="2665" b="78574"/>
          <a:stretch/>
        </p:blipFill>
        <p:spPr bwMode="auto">
          <a:xfrm>
            <a:off x="1719470" y="1548556"/>
            <a:ext cx="4214192" cy="253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isafe.moe.edu.tw/sites/default/files/comic/28_%E9%87%8D%E8%A6%96%E8%B3%87%E8%A8%8A%E5%AE%89%E5%85%A8%EF%BC%88%E4%B8%8D%E7%95%B6%E5%85%A7%E5%AE%B9%EF%BC%89%E2%80%94%E7%A7%81%E5%AF%86%E7%85%A7%E4%B8%89%E3%80%8C%E4%B8%8D%E3%80%8D%E6%9B%B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" t="27891" r="2665" b="53554"/>
          <a:stretch/>
        </p:blipFill>
        <p:spPr bwMode="auto">
          <a:xfrm>
            <a:off x="6410740" y="1888436"/>
            <a:ext cx="4214192" cy="219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s://isafe.moe.edu.tw/sites/default/files/comic/28_%E9%87%8D%E8%A6%96%E8%B3%87%E8%A8%8A%E5%AE%89%E5%85%A8%EF%BC%88%E4%B8%8D%E7%95%B6%E5%85%A7%E5%AE%B9%EF%BC%89%E2%80%94%E7%A7%81%E5%AF%86%E7%85%A7%E4%B8%89%E3%80%8C%E4%B8%8D%E3%80%8D%E6%9B%B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" t="52911" r="2888" b="28534"/>
          <a:stretch/>
        </p:blipFill>
        <p:spPr bwMode="auto">
          <a:xfrm>
            <a:off x="1719470" y="4154559"/>
            <a:ext cx="4214192" cy="219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isafe.moe.edu.tw/sites/default/files/comic/28_%E9%87%8D%E8%A6%96%E8%B3%87%E8%A8%8A%E5%AE%89%E5%85%A8%EF%BC%88%E4%B8%8D%E7%95%B6%E5%85%A7%E5%AE%B9%EF%BC%89%E2%80%94%E7%A7%81%E5%AF%86%E7%85%A7%E4%B8%89%E3%80%8C%E4%B8%8D%E3%80%8D%E6%9B%B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" t="77847" r="2442" b="3598"/>
          <a:stretch/>
        </p:blipFill>
        <p:spPr bwMode="auto">
          <a:xfrm>
            <a:off x="6410740" y="4154559"/>
            <a:ext cx="4214192" cy="219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16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mačka Skulptura slušaj lamp icon - bruhmentor.or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19" y="185650"/>
            <a:ext cx="1334328" cy="133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2922809" y="435867"/>
            <a:ext cx="8672336" cy="1018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什麼樣的</a:t>
            </a:r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照片</a:t>
            </a:r>
            <a:r>
              <a:rPr lang="zh-TW" altLang="en-US" sz="60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</a:t>
            </a:r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適合公開分享？</a:t>
            </a: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02398" y="2090657"/>
            <a:ext cx="49860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裸露</a:t>
            </a:r>
            <a:endParaRPr lang="zh-TW" altLang="en-US" sz="32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有關自己或是其他人</a:t>
            </a: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隱私</a:t>
            </a:r>
            <a:endParaRPr lang="zh-TW" altLang="en-US" sz="32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傷害</a:t>
            </a: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動物</a:t>
            </a:r>
            <a:endParaRPr lang="en-US" altLang="zh-TW" sz="32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任何</a:t>
            </a:r>
            <a:r>
              <a:rPr lang="zh-TW" altLang="en-US" sz="32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不雅動作或</a:t>
            </a: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行為</a:t>
            </a:r>
            <a:endParaRPr lang="zh-TW" altLang="en-US" sz="32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違規行為</a:t>
            </a:r>
            <a:endParaRPr lang="zh-TW" altLang="en-US" sz="32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11266" name="Picture 2" descr="卡通自拍情侣免抠素材免费下载_觅元素51yuansu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632" y="2090657"/>
            <a:ext cx="3931336" cy="39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11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608" y="1495494"/>
            <a:ext cx="7878279" cy="4435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文字方塊 5"/>
          <p:cNvSpPr txBox="1"/>
          <p:nvPr/>
        </p:nvSpPr>
        <p:spPr>
          <a:xfrm>
            <a:off x="3985462" y="523404"/>
            <a:ext cx="5079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網路霸凌</a:t>
            </a:r>
            <a:endParaRPr lang="en-US" altLang="zh-TW" sz="4800" dirty="0" smtClean="0">
              <a:solidFill>
                <a:schemeClr val="tx1">
                  <a:lumMod val="65000"/>
                  <a:lumOff val="35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4" name="Picture 2" descr="Icons yes and no voting for and against Royalty Free Vector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1" t="10226" b="23371"/>
          <a:stretch/>
        </p:blipFill>
        <p:spPr bwMode="auto">
          <a:xfrm>
            <a:off x="2921284" y="312737"/>
            <a:ext cx="1223203" cy="125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伤心卡通人物图片(第1页) - 要无忧健康图库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AutoShape 4" descr="拍卖会, 木槌, 法官, 法律, 判决自由图标的Business Succes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" name="AutoShape 6" descr="拍卖会, 木槌, 法官, 法律, 判决自由图标的Business Succes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6" name="Picture 2" descr="Logo, youtube Free Icon of Social media and logos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427" y="4704294"/>
            <a:ext cx="1714060" cy="171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58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čka Skulptura slušaj lamp icon - bruhmentor.or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19" y="353166"/>
            <a:ext cx="1334328" cy="133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2910947" y="604832"/>
            <a:ext cx="867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上傳到網路後，刪掉就沒事嗎</a:t>
            </a:r>
            <a:r>
              <a:rPr lang="en-US" altLang="zh-TW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?</a:t>
            </a:r>
          </a:p>
        </p:txBody>
      </p:sp>
      <p:sp>
        <p:nvSpPr>
          <p:cNvPr id="4" name="矩形 3"/>
          <p:cNvSpPr/>
          <p:nvPr/>
        </p:nvSpPr>
        <p:spPr>
          <a:xfrm>
            <a:off x="3819433" y="3007740"/>
            <a:ext cx="799437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u"/>
            </a:pPr>
            <a:r>
              <a:rPr lang="zh-TW" altLang="zh-TW" sz="28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未經他人同意</a:t>
            </a:r>
            <a:r>
              <a:rPr lang="zh-TW" altLang="zh-TW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，不應該隨便拍下他人的影像，更不可以再上傳到網路。</a:t>
            </a:r>
          </a:p>
          <a:p>
            <a:pPr marL="342900" lvl="0" indent="-34290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u"/>
            </a:pPr>
            <a:r>
              <a:rPr lang="zh-TW" altLang="zh-TW" sz="28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絕不轉寄或分享</a:t>
            </a:r>
            <a:r>
              <a:rPr lang="zh-TW" altLang="zh-TW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任何私密影像檔案。</a:t>
            </a:r>
          </a:p>
          <a:p>
            <a:pPr marL="342900" lvl="0" indent="-342900" algn="just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u"/>
            </a:pPr>
            <a:r>
              <a:rPr lang="zh-TW" altLang="zh-TW" sz="28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不該取笑和霸凌</a:t>
            </a:r>
            <a:r>
              <a:rPr lang="zh-TW" altLang="zh-TW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私密影像遭到外流的當事人。</a:t>
            </a:r>
            <a:endParaRPr lang="zh-TW" altLang="zh-TW" sz="2800" dirty="0">
              <a:solidFill>
                <a:schemeClr val="tx1">
                  <a:lumMod val="50000"/>
                  <a:lumOff val="50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8698" y="1963224"/>
            <a:ext cx="11264622" cy="646331"/>
          </a:xfrm>
          <a:prstGeom prst="rect">
            <a:avLst/>
          </a:prstGeom>
          <a:solidFill>
            <a:srgbClr val="FAD3D4"/>
          </a:solidFill>
        </p:spPr>
        <p:txBody>
          <a:bodyPr wrap="none">
            <a:spAutoFit/>
          </a:bodyPr>
          <a:lstStyle/>
          <a:p>
            <a:r>
              <a:rPr lang="zh-TW" altLang="zh-TW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上傳到網路可能會使他人留下不可刪除的記憶與</a:t>
            </a:r>
            <a:r>
              <a:rPr lang="zh-TW" altLang="zh-TW" sz="36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傷害</a:t>
            </a:r>
            <a:r>
              <a:rPr lang="zh-TW" alt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！</a:t>
            </a:r>
          </a:p>
        </p:txBody>
      </p:sp>
      <p:pic>
        <p:nvPicPr>
          <p:cNvPr id="20484" name="Picture 4" descr="Refuse - Free communications ic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62" y="3238861"/>
            <a:ext cx="2677077" cy="267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36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čka Skulptura slušaj lamp icon - bruhmentor.or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210" y="334736"/>
            <a:ext cx="1334328" cy="133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4622400" y="584953"/>
            <a:ext cx="4760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善用網際網路</a:t>
            </a: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507884" y="4403035"/>
            <a:ext cx="9212779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TW" altLang="en-US" sz="32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因為疫情的</a:t>
            </a: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關係</a:t>
            </a:r>
            <a:r>
              <a:rPr lang="zh-TW" altLang="en-US" sz="32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，</a:t>
            </a: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我們</a:t>
            </a:r>
            <a:r>
              <a:rPr lang="zh-TW" altLang="en-US" sz="32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在網路上的活躍</a:t>
            </a:r>
            <a:r>
              <a:rPr lang="zh-TW" altLang="en-US" sz="320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度</a:t>
            </a:r>
            <a:r>
              <a:rPr lang="zh-TW" altLang="en-US" sz="320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增加，</a:t>
            </a:r>
            <a:endParaRPr lang="en-US" altLang="zh-TW" sz="32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Bef>
                <a:spcPts val="1200"/>
              </a:spcBef>
            </a:pP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這時候，我們更應該</a:t>
            </a:r>
            <a:r>
              <a:rPr lang="zh-TW" altLang="en-US" sz="3200" dirty="0" smtClean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善用網路</a:t>
            </a: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，聯繫</a:t>
            </a:r>
            <a:r>
              <a:rPr lang="zh-TW" altLang="en-US" sz="32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彼此的</a:t>
            </a: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感情，</a:t>
            </a:r>
            <a:endParaRPr lang="en-US" altLang="zh-TW" sz="32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Bef>
                <a:spcPts val="1200"/>
              </a:spcBef>
            </a:pPr>
            <a:r>
              <a:rPr lang="zh-TW" altLang="en-US" sz="32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去代替批評、謾罵或嘲笑。</a:t>
            </a:r>
            <a:endParaRPr lang="en-US" altLang="zh-TW" sz="32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21508" name="Picture 4" descr="File:Friendly stickman.svg - 維基百科，自由的百科全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071" y="1644823"/>
            <a:ext cx="5479912" cy="2739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71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3447574" y="714162"/>
            <a:ext cx="5296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不謾罵、不嘲笑</a:t>
            </a: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21506" name="Picture 2" descr="霸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797" y="1847399"/>
            <a:ext cx="6926406" cy="406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20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00108" y="421621"/>
            <a:ext cx="7571303" cy="6001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TW" altLang="zh-TW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網路</a:t>
            </a:r>
            <a:r>
              <a:rPr lang="zh-TW" altLang="zh-TW" sz="48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世界跟真實世界</a:t>
            </a:r>
            <a:r>
              <a:rPr lang="zh-TW" altLang="zh-TW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一樣</a:t>
            </a:r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，</a:t>
            </a: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>
              <a:spcAft>
                <a:spcPts val="0"/>
              </a:spcAft>
            </a:pPr>
            <a:endParaRPr lang="en-US" altLang="zh-TW" sz="48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>
              <a:spcAft>
                <a:spcPts val="0"/>
              </a:spcAft>
            </a:pP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>
              <a:spcAft>
                <a:spcPts val="0"/>
              </a:spcAft>
            </a:pPr>
            <a:endParaRPr lang="en-US" altLang="zh-TW" sz="48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>
              <a:spcAft>
                <a:spcPts val="0"/>
              </a:spcAft>
            </a:pP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>
              <a:spcAft>
                <a:spcPts val="0"/>
              </a:spcAft>
            </a:pPr>
            <a:endParaRPr lang="en-US" altLang="zh-TW" sz="48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>
              <a:spcAft>
                <a:spcPts val="0"/>
              </a:spcAft>
            </a:pP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>
              <a:spcAft>
                <a:spcPts val="0"/>
              </a:spcAft>
            </a:pPr>
            <a:r>
              <a:rPr lang="zh-TW" altLang="zh-TW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都</a:t>
            </a:r>
            <a:r>
              <a:rPr lang="zh-TW" altLang="zh-TW" sz="48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需要為自己的行為</a:t>
            </a:r>
            <a:r>
              <a:rPr lang="zh-TW" altLang="zh-TW" sz="48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負責</a:t>
            </a:r>
            <a:r>
              <a:rPr lang="zh-TW" altLang="zh-TW" sz="4800" dirty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。</a:t>
            </a:r>
          </a:p>
        </p:txBody>
      </p:sp>
      <p:pic>
        <p:nvPicPr>
          <p:cNvPr id="9218" name="Picture 2" descr="感情之創傷後壓力症候群》─ 關於隱性玩咖@ 甜字遊戲(已搬家) :: 隨意窩Xuite日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229" y="1434547"/>
            <a:ext cx="6321060" cy="397579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58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500108" y="421621"/>
            <a:ext cx="7571303" cy="6001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正確使用網路</a:t>
            </a: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Aft>
                <a:spcPts val="0"/>
              </a:spcAft>
            </a:pPr>
            <a:endParaRPr lang="en-US" altLang="zh-TW" sz="48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Aft>
                <a:spcPts val="0"/>
              </a:spcAft>
            </a:pP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Aft>
                <a:spcPts val="0"/>
              </a:spcAft>
            </a:pPr>
            <a:endParaRPr lang="en-US" altLang="zh-TW" sz="48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Aft>
                <a:spcPts val="0"/>
              </a:spcAft>
            </a:pP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Aft>
                <a:spcPts val="0"/>
              </a:spcAft>
            </a:pPr>
            <a:endParaRPr lang="en-US" altLang="zh-TW" sz="48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Aft>
                <a:spcPts val="0"/>
              </a:spcAft>
            </a:pPr>
            <a:endParaRPr lang="en-US" altLang="zh-TW" sz="4800" dirty="0" smtClean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spcAft>
                <a:spcPts val="0"/>
              </a:spcAft>
            </a:pPr>
            <a:r>
              <a:rPr lang="zh-TW" altLang="en-US" sz="4800" dirty="0" smtClean="0">
                <a:solidFill>
                  <a:schemeClr val="accent1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保護自己，也不傷害他人。</a:t>
            </a:r>
            <a:endParaRPr lang="zh-TW" altLang="zh-TW" sz="4800" dirty="0">
              <a:solidFill>
                <a:schemeClr val="accent1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14338" name="Picture 2" descr="微笑＠雷爸的蒸汽火車｜PChome 個人新聞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909" y="1317417"/>
            <a:ext cx="4457700" cy="421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04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E36C7F1-6C00-4850-BBD3-E2708CA8A36A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A0C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0BB73022-E843-4B58-8CAE-72943EF2BA47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AD3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DD138FA-3C37-42AF-8AF2-84E223662A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5" t="13963" r="15432" b="9410"/>
          <a:stretch/>
        </p:blipFill>
        <p:spPr>
          <a:xfrm rot="5400000">
            <a:off x="2515440" y="-2202731"/>
            <a:ext cx="7034120" cy="11163542"/>
          </a:xfrm>
          <a:prstGeom prst="rect">
            <a:avLst/>
          </a:prstGeom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0EC271-F6FA-400A-98A1-C5D063F69E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>
            <a:off x="848716" y="1264956"/>
            <a:ext cx="4749800" cy="280244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EA40FC9A-B7C0-426E-9DB1-8176B1F1EC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 flipH="1">
            <a:off x="6500150" y="1264956"/>
            <a:ext cx="4749800" cy="2802443"/>
          </a:xfrm>
          <a:prstGeom prst="rect">
            <a:avLst/>
          </a:prstGeom>
        </p:spPr>
      </p:pic>
      <p:sp>
        <p:nvSpPr>
          <p:cNvPr id="22" name="文字方塊 21"/>
          <p:cNvSpPr txBox="1"/>
          <p:nvPr/>
        </p:nvSpPr>
        <p:spPr>
          <a:xfrm>
            <a:off x="2541180" y="1821504"/>
            <a:ext cx="7109639" cy="2700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6000" dirty="0" smtClean="0">
                <a:solidFill>
                  <a:srgbClr val="FF62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疫情期間</a:t>
            </a:r>
            <a:endParaRPr lang="en-US" altLang="zh-TW" sz="6000" dirty="0" smtClean="0">
              <a:solidFill>
                <a:srgbClr val="FF626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6000" dirty="0">
                <a:solidFill>
                  <a:srgbClr val="FF62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我們要</a:t>
            </a:r>
            <a:r>
              <a:rPr lang="zh-TW" altLang="en-US" sz="6000" dirty="0" smtClean="0">
                <a:solidFill>
                  <a:srgbClr val="FF626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好好照顧自己</a:t>
            </a:r>
            <a:endParaRPr lang="zh-TW" altLang="en-US" sz="6000" dirty="0">
              <a:solidFill>
                <a:srgbClr val="FF626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pic>
        <p:nvPicPr>
          <p:cNvPr id="19458" name="Picture 2" descr="世界微笑日▻笑容的力量|MyMusic 懂你想聽的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69" b="42574"/>
          <a:stretch/>
        </p:blipFill>
        <p:spPr bwMode="auto">
          <a:xfrm>
            <a:off x="3250075" y="4975682"/>
            <a:ext cx="3048000" cy="97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世界微笑日▻笑容的力量|MyMusic 懂你想聽的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t="25469" r="4347" b="42574"/>
          <a:stretch/>
        </p:blipFill>
        <p:spPr bwMode="auto">
          <a:xfrm>
            <a:off x="5991018" y="4975681"/>
            <a:ext cx="2763079" cy="97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世界微笑日▻笑容的力量|MyMusic 懂你想聽的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" t="55866" r="-978" b="27830"/>
          <a:stretch/>
        </p:blipFill>
        <p:spPr bwMode="auto">
          <a:xfrm>
            <a:off x="4774075" y="5906901"/>
            <a:ext cx="3048000" cy="49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97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孟菲斯风工作总结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7256</TotalTime>
  <Words>431</Words>
  <Application>Microsoft Office PowerPoint</Application>
  <PresentationFormat>寬螢幕</PresentationFormat>
  <Paragraphs>88</Paragraphs>
  <Slides>22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9" baseType="lpstr">
      <vt:lpstr>華康中特圓體</vt:lpstr>
      <vt:lpstr>微軟正黑體</vt:lpstr>
      <vt:lpstr>Wingdings</vt:lpstr>
      <vt:lpstr>Arial</vt:lpstr>
      <vt:lpstr>新細明體</vt:lpstr>
      <vt:lpstr>等线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Shelly Liou</dc:creator>
  <dc:description>http://www.ypppt.com/</dc:description>
  <cp:lastModifiedBy>文琇 劉</cp:lastModifiedBy>
  <cp:revision>418</cp:revision>
  <dcterms:created xsi:type="dcterms:W3CDTF">2018-04-19T08:58:26Z</dcterms:created>
  <dcterms:modified xsi:type="dcterms:W3CDTF">2021-06-17T07:34:13Z</dcterms:modified>
</cp:coreProperties>
</file>